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handoutMasterIdLst>
    <p:handoutMasterId r:id="rId108"/>
  </p:handoutMasterIdLst>
  <p:sldIdLst>
    <p:sldId id="3310" r:id="rId4"/>
    <p:sldId id="3311" r:id="rId5"/>
    <p:sldId id="3312" r:id="rId7"/>
    <p:sldId id="3313" r:id="rId8"/>
    <p:sldId id="3314" r:id="rId9"/>
    <p:sldId id="3285" r:id="rId10"/>
    <p:sldId id="3316" r:id="rId11"/>
    <p:sldId id="3317" r:id="rId12"/>
    <p:sldId id="3315" r:id="rId13"/>
    <p:sldId id="3318" r:id="rId14"/>
    <p:sldId id="3319" r:id="rId15"/>
    <p:sldId id="3320" r:id="rId16"/>
    <p:sldId id="3322" r:id="rId17"/>
    <p:sldId id="3321" r:id="rId18"/>
    <p:sldId id="3324" r:id="rId19"/>
    <p:sldId id="3323" r:id="rId20"/>
    <p:sldId id="3325" r:id="rId21"/>
    <p:sldId id="3326" r:id="rId22"/>
    <p:sldId id="3327" r:id="rId23"/>
    <p:sldId id="3328" r:id="rId24"/>
    <p:sldId id="3331" r:id="rId25"/>
    <p:sldId id="3332" r:id="rId26"/>
    <p:sldId id="3329" r:id="rId27"/>
    <p:sldId id="3334" r:id="rId28"/>
    <p:sldId id="3379" r:id="rId29"/>
    <p:sldId id="3335" r:id="rId30"/>
    <p:sldId id="3336" r:id="rId31"/>
    <p:sldId id="3338" r:id="rId32"/>
    <p:sldId id="3337" r:id="rId33"/>
    <p:sldId id="3352" r:id="rId34"/>
    <p:sldId id="3351" r:id="rId35"/>
    <p:sldId id="3353" r:id="rId36"/>
    <p:sldId id="3354" r:id="rId37"/>
    <p:sldId id="3355" r:id="rId38"/>
    <p:sldId id="3356" r:id="rId39"/>
    <p:sldId id="3370" r:id="rId40"/>
    <p:sldId id="3371" r:id="rId41"/>
    <p:sldId id="3357" r:id="rId42"/>
    <p:sldId id="3358" r:id="rId43"/>
    <p:sldId id="3359" r:id="rId44"/>
    <p:sldId id="3360" r:id="rId45"/>
    <p:sldId id="3361" r:id="rId46"/>
    <p:sldId id="3362" r:id="rId47"/>
    <p:sldId id="3363" r:id="rId48"/>
    <p:sldId id="3364" r:id="rId49"/>
    <p:sldId id="3366" r:id="rId50"/>
    <p:sldId id="3369" r:id="rId51"/>
    <p:sldId id="3372" r:id="rId52"/>
    <p:sldId id="3368" r:id="rId53"/>
    <p:sldId id="3373" r:id="rId54"/>
    <p:sldId id="3382" r:id="rId55"/>
    <p:sldId id="3343" r:id="rId56"/>
    <p:sldId id="3381" r:id="rId57"/>
    <p:sldId id="3288" r:id="rId58"/>
    <p:sldId id="3380" r:id="rId59"/>
    <p:sldId id="3289" r:id="rId60"/>
    <p:sldId id="3374" r:id="rId61"/>
    <p:sldId id="3299" r:id="rId62"/>
    <p:sldId id="3375" r:id="rId63"/>
    <p:sldId id="3376" r:id="rId64"/>
    <p:sldId id="3305" r:id="rId65"/>
    <p:sldId id="3377" r:id="rId66"/>
    <p:sldId id="3378" r:id="rId67"/>
    <p:sldId id="3425" r:id="rId68"/>
    <p:sldId id="3426" r:id="rId69"/>
    <p:sldId id="3383" r:id="rId70"/>
    <p:sldId id="3390" r:id="rId71"/>
    <p:sldId id="3391" r:id="rId72"/>
    <p:sldId id="3386" r:id="rId73"/>
    <p:sldId id="3387" r:id="rId74"/>
    <p:sldId id="3392" r:id="rId75"/>
    <p:sldId id="3393" r:id="rId76"/>
    <p:sldId id="3384" r:id="rId77"/>
    <p:sldId id="3395" r:id="rId78"/>
    <p:sldId id="3396" r:id="rId79"/>
    <p:sldId id="3397" r:id="rId80"/>
    <p:sldId id="3398" r:id="rId81"/>
    <p:sldId id="3399" r:id="rId82"/>
    <p:sldId id="3400" r:id="rId83"/>
    <p:sldId id="3401" r:id="rId84"/>
    <p:sldId id="3402" r:id="rId85"/>
    <p:sldId id="3403" r:id="rId86"/>
    <p:sldId id="3404" r:id="rId87"/>
    <p:sldId id="3405" r:id="rId88"/>
    <p:sldId id="3406" r:id="rId89"/>
    <p:sldId id="3385" r:id="rId90"/>
    <p:sldId id="3407" r:id="rId91"/>
    <p:sldId id="3408" r:id="rId92"/>
    <p:sldId id="3410" r:id="rId93"/>
    <p:sldId id="3423" r:id="rId94"/>
    <p:sldId id="3421" r:id="rId95"/>
    <p:sldId id="3422" r:id="rId96"/>
    <p:sldId id="3411" r:id="rId97"/>
    <p:sldId id="3412" r:id="rId98"/>
    <p:sldId id="3413" r:id="rId99"/>
    <p:sldId id="3416" r:id="rId100"/>
    <p:sldId id="3415" r:id="rId101"/>
    <p:sldId id="3414" r:id="rId102"/>
    <p:sldId id="3418" r:id="rId103"/>
    <p:sldId id="3419" r:id="rId104"/>
    <p:sldId id="3417" r:id="rId105"/>
    <p:sldId id="3424" r:id="rId106"/>
    <p:sldId id="3420" r:id="rId107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600" b="1" i="0" u="none" kern="1200" baseline="0">
        <a:solidFill>
          <a:srgbClr val="FF33CC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600" b="1" i="0" u="none" kern="1200" baseline="0">
        <a:solidFill>
          <a:srgbClr val="FF33CC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600" b="1" i="0" u="none" kern="1200" baseline="0">
        <a:solidFill>
          <a:srgbClr val="FF33CC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600" b="1" i="0" u="none" kern="1200" baseline="0">
        <a:solidFill>
          <a:srgbClr val="FF33CC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600" b="1" i="0" u="none" kern="1200" baseline="0">
        <a:solidFill>
          <a:srgbClr val="FF33CC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600" b="1" i="0" u="none" kern="1200" baseline="0">
        <a:solidFill>
          <a:srgbClr val="FF33CC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600" b="1" i="0" u="none" kern="1200" baseline="0">
        <a:solidFill>
          <a:srgbClr val="FF33CC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600" b="1" i="0" u="none" kern="1200" baseline="0">
        <a:solidFill>
          <a:srgbClr val="FF33CC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600" b="1" i="0" u="none" kern="1200" baseline="0">
        <a:solidFill>
          <a:srgbClr val="FF33CC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4" userDrawn="1">
          <p15:clr>
            <a:srgbClr val="A4A3A4"/>
          </p15:clr>
        </p15:guide>
        <p15:guide id="2" pos="27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FFCCCC"/>
    <a:srgbClr val="FF9966"/>
    <a:srgbClr val="FF0066"/>
    <a:srgbClr val="FF3399"/>
    <a:srgbClr val="FFCC99"/>
    <a:srgbClr val="CC33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6653"/>
    <p:restoredTop sz="91595"/>
  </p:normalViewPr>
  <p:slideViewPr>
    <p:cSldViewPr snapToGrid="0" showGuides="1">
      <p:cViewPr varScale="1">
        <p:scale>
          <a:sx n="86" d="100"/>
          <a:sy n="86" d="100"/>
        </p:scale>
        <p:origin x="1306" y="62"/>
      </p:cViewPr>
      <p:guideLst>
        <p:guide orient="horz" pos="1934"/>
        <p:guide pos="27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1" Type="http://schemas.openxmlformats.org/officeDocument/2006/relationships/tableStyles" Target="tableStyles.xml"/><Relationship Id="rId110" Type="http://schemas.openxmlformats.org/officeDocument/2006/relationships/viewProps" Target="viewProps.xml"/><Relationship Id="rId11" Type="http://schemas.openxmlformats.org/officeDocument/2006/relationships/slide" Target="slides/slide7.xml"/><Relationship Id="rId109" Type="http://schemas.openxmlformats.org/officeDocument/2006/relationships/presProps" Target="presProps.xml"/><Relationship Id="rId108" Type="http://schemas.openxmlformats.org/officeDocument/2006/relationships/handoutMaster" Target="handoutMasters/handoutMaster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9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kumimoji="1" sz="12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7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kumimoji="1" sz="12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7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kumimoji="1" sz="12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7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>
              <a:buNone/>
            </a:pPr>
            <a:fld id="{9A0DB2DC-4C9A-4742-B13C-FB6460FD3503}" type="slidenum">
              <a:rPr lang="en-US" altLang="zh-CN" sz="1200" b="0" strike="noStrike" noProof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z="1200" b="0" strike="noStrike" noProof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kumimoji="1" sz="12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kumimoji="1" sz="12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Rectangle 4"/>
          <p:cNvSpPr>
            <a:spLocks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kumimoji="1" sz="12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>
              <a:buNone/>
            </a:pPr>
            <a:fld id="{9A0DB2DC-4C9A-4742-B13C-FB6460FD3503}" type="slidenum">
              <a:rPr lang="en-US" altLang="zh-CN" sz="1200" b="0" strike="noStrike" noProof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z="1200" b="0" strike="noStrike" noProof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buFontTx/>
              <a:buNone/>
              <a:defRPr>
                <a:solidFill>
                  <a:srgbClr val="FF66CC"/>
                </a:solidFill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FF66CC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algn="ctr" eaLnBrk="1" hangingPunct="1">
              <a:buFontTx/>
              <a:buNone/>
              <a:defRPr sz="1400" b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algn="r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Myriad Pro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Myriad Pro" pitchFamily="34" charset="0"/>
            </a:endParaRPr>
          </a:p>
        </p:txBody>
      </p:sp>
    </p:spTree>
  </p:cSld>
  <p:clrMapOvr>
    <a:masterClrMapping/>
  </p:clrMapOvr>
  <p:transition/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buFontTx/>
              <a:buNone/>
              <a:defRPr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FF33CC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algn="ctr" eaLnBrk="1" hangingPunct="1">
              <a:buFontTx/>
              <a:buNone/>
              <a:defRPr>
                <a:latin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FF33CC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algn="r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Myriad Pro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Myriad Pro" pitchFamily="34" charset="0"/>
            </a:endParaRPr>
          </a:p>
        </p:txBody>
      </p:sp>
    </p:spTree>
  </p:cSld>
  <p:clrMapOvr>
    <a:masterClrMapping/>
  </p:clrMapOvr>
  <p:transition/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VV_L\New VI design\03_Basic Design Phase\ppt正文页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475" y="-1071562"/>
            <a:ext cx="10110788" cy="75739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81763" y="188913"/>
            <a:ext cx="1979612" cy="561657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9750" y="188913"/>
            <a:ext cx="5789613" cy="561657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buFontTx/>
              <a:buNone/>
              <a:defRPr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FF33CC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algn="ctr" eaLnBrk="1" hangingPunct="1">
              <a:buFontTx/>
              <a:buNone/>
              <a:defRPr>
                <a:latin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FF33CC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algn="r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Myriad Pro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Myriad Pro" pitchFamily="34" charset="0"/>
            </a:endParaRPr>
          </a:p>
        </p:txBody>
      </p:sp>
    </p:spTree>
  </p:cSld>
  <p:clrMapOvr>
    <a:masterClrMapping/>
  </p:clrMapOvr>
  <p:transition/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8728" t="-6782" r="3" b="-19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962024" y="4467282"/>
            <a:ext cx="5133976" cy="55879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5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962024" y="2699658"/>
            <a:ext cx="5133976" cy="1767624"/>
          </a:xfrm>
        </p:spPr>
        <p:txBody>
          <a:bodyPr anchor="b" anchorCtr="0">
            <a:normAutofit/>
          </a:bodyPr>
          <a:lstStyle>
            <a:lvl1pPr algn="l"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962024" y="5218234"/>
            <a:ext cx="51339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125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62024" y="5514505"/>
            <a:ext cx="51339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125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6803" y="542168"/>
            <a:ext cx="2613644" cy="2162475"/>
            <a:chOff x="-9071" y="441107"/>
            <a:chExt cx="3484859" cy="2162475"/>
          </a:xfrm>
        </p:grpSpPr>
        <p:sp>
          <p:nvSpPr>
            <p:cNvPr id="7" name="六边形 6"/>
            <p:cNvSpPr/>
            <p:nvPr userDrawn="1"/>
          </p:nvSpPr>
          <p:spPr>
            <a:xfrm rot="5400000">
              <a:off x="-92673" y="524709"/>
              <a:ext cx="1212234" cy="1045029"/>
            </a:xfrm>
            <a:prstGeom prst="hexagon">
              <a:avLst/>
            </a:prstGeom>
            <a:noFill/>
            <a:ln>
              <a:gradFill flip="none" rotWithShape="1">
                <a:gsLst>
                  <a:gs pos="0">
                    <a:schemeClr val="accent4"/>
                  </a:gs>
                  <a:gs pos="100000">
                    <a:schemeClr val="accent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六边形 7"/>
            <p:cNvSpPr/>
            <p:nvPr userDrawn="1"/>
          </p:nvSpPr>
          <p:spPr>
            <a:xfrm rot="5400000">
              <a:off x="943289" y="524710"/>
              <a:ext cx="1212234" cy="1045029"/>
            </a:xfrm>
            <a:prstGeom prst="hexagon">
              <a:avLst/>
            </a:prstGeom>
            <a:noFill/>
            <a:ln>
              <a:gradFill flip="none" rotWithShape="1">
                <a:gsLst>
                  <a:gs pos="0">
                    <a:schemeClr val="accent4"/>
                  </a:gs>
                  <a:gs pos="100000">
                    <a:schemeClr val="accent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六边形 8"/>
            <p:cNvSpPr/>
            <p:nvPr userDrawn="1"/>
          </p:nvSpPr>
          <p:spPr>
            <a:xfrm rot="5400000">
              <a:off x="429841" y="1474949"/>
              <a:ext cx="1212234" cy="1045029"/>
            </a:xfrm>
            <a:prstGeom prst="hexagon">
              <a:avLst/>
            </a:prstGeom>
            <a:noFill/>
            <a:ln>
              <a:gradFill flip="none" rotWithShape="1">
                <a:gsLst>
                  <a:gs pos="0">
                    <a:schemeClr val="accent4"/>
                  </a:gs>
                  <a:gs pos="100000">
                    <a:schemeClr val="accent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六边形 9"/>
            <p:cNvSpPr/>
            <p:nvPr userDrawn="1"/>
          </p:nvSpPr>
          <p:spPr>
            <a:xfrm rot="5400000">
              <a:off x="1465803" y="1474950"/>
              <a:ext cx="1212234" cy="1045029"/>
            </a:xfrm>
            <a:prstGeom prst="hexagon">
              <a:avLst/>
            </a:prstGeom>
            <a:noFill/>
            <a:ln>
              <a:gradFill flip="none" rotWithShape="1">
                <a:gsLst>
                  <a:gs pos="0">
                    <a:schemeClr val="accent4"/>
                  </a:gs>
                  <a:gs pos="100000">
                    <a:schemeClr val="accent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六边形 10"/>
            <p:cNvSpPr/>
            <p:nvPr userDrawn="1"/>
          </p:nvSpPr>
          <p:spPr>
            <a:xfrm rot="5400000">
              <a:off x="2221900" y="775589"/>
              <a:ext cx="726927" cy="626661"/>
            </a:xfrm>
            <a:prstGeom prst="hexagon">
              <a:avLst/>
            </a:prstGeom>
            <a:noFill/>
            <a:ln>
              <a:gradFill flip="none" rotWithShape="1">
                <a:gsLst>
                  <a:gs pos="0">
                    <a:schemeClr val="accent4"/>
                  </a:gs>
                  <a:gs pos="100000">
                    <a:schemeClr val="accent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六边形 13"/>
            <p:cNvSpPr/>
            <p:nvPr userDrawn="1"/>
          </p:nvSpPr>
          <p:spPr>
            <a:xfrm rot="5400000">
              <a:off x="2682651" y="1381461"/>
              <a:ext cx="851888" cy="734386"/>
            </a:xfrm>
            <a:prstGeom prst="hexagon">
              <a:avLst/>
            </a:prstGeom>
            <a:noFill/>
            <a:ln>
              <a:gradFill flip="none" rotWithShape="1">
                <a:gsLst>
                  <a:gs pos="0">
                    <a:schemeClr val="accent4"/>
                  </a:gs>
                  <a:gs pos="100000">
                    <a:schemeClr val="accent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 userDrawn="1">
  <p:cSld name="节标题">
    <p:bg>
      <p:bgPr>
        <a:gradFill>
          <a:gsLst>
            <a:gs pos="0">
              <a:schemeClr val="bg1"/>
            </a:gs>
            <a:gs pos="100000">
              <a:schemeClr val="accent3">
                <a:lumMod val="20000"/>
                <a:lumOff val="80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1475917"/>
            <a:ext cx="3391834" cy="3884245"/>
            <a:chOff x="-9071" y="441107"/>
            <a:chExt cx="3309226" cy="2842234"/>
          </a:xfrm>
          <a:blipFill dpi="0" rotWithShape="1">
            <a:blip r:embed="rId2">
              <a:alphaModFix amt="48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122000" t="-10000" b="-5000"/>
            </a:stretch>
          </a:blipFill>
        </p:grpSpPr>
        <p:sp>
          <p:nvSpPr>
            <p:cNvPr id="5" name="六边形 4"/>
            <p:cNvSpPr/>
            <p:nvPr userDrawn="1"/>
          </p:nvSpPr>
          <p:spPr>
            <a:xfrm rot="5400000">
              <a:off x="-92673" y="524709"/>
              <a:ext cx="1212234" cy="10450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六边形 5"/>
            <p:cNvSpPr/>
            <p:nvPr userDrawn="1"/>
          </p:nvSpPr>
          <p:spPr>
            <a:xfrm rot="5400000">
              <a:off x="1001766" y="524710"/>
              <a:ext cx="1212234" cy="10450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六边形 6"/>
            <p:cNvSpPr/>
            <p:nvPr userDrawn="1"/>
          </p:nvSpPr>
          <p:spPr>
            <a:xfrm rot="5400000">
              <a:off x="454623" y="1509631"/>
              <a:ext cx="1212234" cy="10450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六边形 7"/>
            <p:cNvSpPr/>
            <p:nvPr userDrawn="1"/>
          </p:nvSpPr>
          <p:spPr>
            <a:xfrm rot="5400000">
              <a:off x="1557323" y="1509632"/>
              <a:ext cx="1212234" cy="10450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六边形 9"/>
            <p:cNvSpPr/>
            <p:nvPr userDrawn="1"/>
          </p:nvSpPr>
          <p:spPr>
            <a:xfrm rot="5400000">
              <a:off x="2260011" y="2490204"/>
              <a:ext cx="851888" cy="73438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六边形 10"/>
            <p:cNvSpPr/>
            <p:nvPr userDrawn="1"/>
          </p:nvSpPr>
          <p:spPr>
            <a:xfrm rot="5400000">
              <a:off x="2690181" y="1921939"/>
              <a:ext cx="655158" cy="56479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5130800" y="2912239"/>
            <a:ext cx="3509566" cy="895350"/>
          </a:xfrm>
        </p:spPr>
        <p:txBody>
          <a:bodyPr anchor="b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5131637" y="3807589"/>
            <a:ext cx="3509566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25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502444" y="1130299"/>
            <a:ext cx="8137922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8728" t="-6782" r="3" b="-19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067585" y="1130300"/>
            <a:ext cx="7571588" cy="281404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067585" y="4629076"/>
            <a:ext cx="757158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125" smtClean="0">
                <a:solidFill>
                  <a:schemeClr val="accent1"/>
                </a:solidFill>
              </a:defRPr>
            </a:lvl1pPr>
            <a:lvl2pPr>
              <a:defRPr lang="zh-CN" altLang="en-US" sz="1500" smtClean="0"/>
            </a:lvl2pPr>
            <a:lvl3pPr>
              <a:defRPr lang="zh-CN" altLang="en-US" sz="1350" smtClean="0"/>
            </a:lvl3pPr>
            <a:lvl4pPr>
              <a:defRPr lang="zh-CN" altLang="en-US" sz="1200" smtClean="0"/>
            </a:lvl4pPr>
            <a:lvl5pPr>
              <a:defRPr lang="zh-CN" altLang="en-US" sz="12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86" y="4332805"/>
            <a:ext cx="75715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125" b="0">
                <a:solidFill>
                  <a:schemeClr val="accent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defRPr>
            </a:lvl1pPr>
            <a:lvl2pPr>
              <a:buNone/>
              <a:defRPr sz="20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defRPr>
            </a:lvl2pPr>
            <a:lvl3pPr>
              <a:buNone/>
              <a:defRPr sz="2000"/>
            </a:lvl3pPr>
            <a:lvl4pPr>
              <a:defRPr sz="20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		</a:t>
            </a:r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buFontTx/>
              <a:buNone/>
              <a:defRPr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FF33CC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algn="ctr" eaLnBrk="1" hangingPunct="1">
              <a:buFontTx/>
              <a:buNone/>
              <a:defRPr>
                <a:latin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FF33CC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"/>
          </p:nvPr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algn="r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Myriad Pro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Myriad Pro" pitchFamily="34" charset="0"/>
            </a:endParaRPr>
          </a:p>
        </p:txBody>
      </p:sp>
    </p:spTree>
  </p:cSld>
  <p:clrMapOvr>
    <a:masterClrMapping/>
  </p:clrMapOvr>
  <p:transition/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buFontTx/>
              <a:buNone/>
              <a:defRPr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FF33CC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algn="ctr" eaLnBrk="1" hangingPunct="1">
              <a:buFontTx/>
              <a:buNone/>
              <a:defRPr>
                <a:latin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FF33CC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algn="r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Myriad Pro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Myriad Pro" pitchFamily="34" charset="0"/>
            </a:endParaRPr>
          </a:p>
        </p:txBody>
      </p:sp>
    </p:spTree>
  </p:cSld>
  <p:clrMapOvr>
    <a:masterClrMapping/>
  </p:clrMapOvr>
  <p:transition/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9750" y="1773238"/>
            <a:ext cx="3884613" cy="4032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6763" y="1773238"/>
            <a:ext cx="3884612" cy="4032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buFontTx/>
              <a:buNone/>
              <a:defRPr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FF33CC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algn="ctr" eaLnBrk="1" hangingPunct="1">
              <a:buFontTx/>
              <a:buNone/>
              <a:defRPr>
                <a:latin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FF33CC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algn="r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Myriad Pro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Myriad Pro" pitchFamily="34" charset="0"/>
            </a:endParaRPr>
          </a:p>
        </p:txBody>
      </p:sp>
    </p:spTree>
  </p:cSld>
  <p:clrMapOvr>
    <a:masterClrMapping/>
  </p:clrMapOvr>
  <p:transition/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buFontTx/>
              <a:buNone/>
              <a:defRPr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FF33CC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algn="ctr" eaLnBrk="1" hangingPunct="1">
              <a:buFontTx/>
              <a:buNone/>
              <a:defRPr>
                <a:latin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FF33CC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algn="r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Myriad Pro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Myriad Pro" pitchFamily="34" charset="0"/>
            </a:endParaRPr>
          </a:p>
        </p:txBody>
      </p:sp>
    </p:spTree>
  </p:cSld>
  <p:clrMapOvr>
    <a:masterClrMapping/>
  </p:clrMapOvr>
  <p:transition/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187" y="188913"/>
            <a:ext cx="5688013" cy="431800"/>
          </a:xfrm>
        </p:spPr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buFontTx/>
              <a:buNone/>
              <a:defRPr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FF33CC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algn="ctr" eaLnBrk="1" hangingPunct="1">
              <a:buFontTx/>
              <a:buNone/>
              <a:defRPr>
                <a:latin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FF33CC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algn="r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Myriad Pro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Myriad Pro" pitchFamily="34" charset="0"/>
            </a:endParaRPr>
          </a:p>
        </p:txBody>
      </p:sp>
    </p:spTree>
  </p:cSld>
  <p:clrMapOvr>
    <a:masterClrMapping/>
  </p:clrMapOvr>
  <p:transition/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buFontTx/>
              <a:buNone/>
              <a:defRPr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FF33CC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algn="ctr" eaLnBrk="1" hangingPunct="1">
              <a:buFontTx/>
              <a:buNone/>
              <a:defRPr>
                <a:latin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FF33CC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algn="r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Myriad Pro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Myriad Pro" pitchFamily="34" charset="0"/>
            </a:endParaRPr>
          </a:p>
        </p:txBody>
      </p:sp>
    </p:spTree>
  </p:cSld>
  <p:clrMapOvr>
    <a:masterClrMapping/>
  </p:clrMapOvr>
  <p:transition/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buFontTx/>
              <a:buNone/>
              <a:defRPr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FF33CC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algn="ctr" eaLnBrk="1" hangingPunct="1">
              <a:buFontTx/>
              <a:buNone/>
              <a:defRPr>
                <a:latin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FF33CC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algn="r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Myriad Pro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Myriad Pro" pitchFamily="34" charset="0"/>
            </a:endParaRPr>
          </a:p>
        </p:txBody>
      </p:sp>
    </p:spTree>
  </p:cSld>
  <p:clrMapOvr>
    <a:masterClrMapping/>
  </p:clrMapOvr>
  <p:transition/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SimHei" panose="02010609060101010101" pitchFamily="49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buFontTx/>
              <a:buNone/>
              <a:defRPr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FF33CC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algn="ctr" eaLnBrk="1" hangingPunct="1">
              <a:buFontTx/>
              <a:buNone/>
              <a:defRPr>
                <a:latin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FF33CC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p>
            <a:pPr algn="r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Myriad Pro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Myriad Pro" pitchFamily="34" charset="0"/>
            </a:endParaRPr>
          </a:p>
        </p:txBody>
      </p:sp>
    </p:spTree>
  </p:cSld>
  <p:clrMapOvr>
    <a:masterClrMapping/>
  </p:clrMapOvr>
  <p:transition/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539750" y="188913"/>
            <a:ext cx="5688013" cy="4318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龙芯品牌形象识别系统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539750" y="1085850"/>
            <a:ext cx="7921625" cy="47196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单击此处编辑母版文本样式或者添加图片</a:t>
            </a:r>
            <a:endParaRPr lang="zh-CN" alt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22950" y="6408738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i="1"/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en-US" altLang="zh-CN" strike="noStrike" noProof="1" dirty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ahom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+mj-lt"/>
          <a:ea typeface="SimHei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Arial" panose="020B0604020202020204" pitchFamily="34" charset="0"/>
          <a:ea typeface="SimHei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Arial" panose="020B0604020202020204" pitchFamily="34" charset="0"/>
          <a:ea typeface="SimHei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Arial" panose="020B0604020202020204" pitchFamily="34" charset="0"/>
          <a:ea typeface="SimHei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Arial" panose="020B0604020202020204" pitchFamily="34" charset="0"/>
          <a:ea typeface="SimHei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Arial" panose="020B0604020202020204" pitchFamily="34" charset="0"/>
          <a:ea typeface="汉仪中黑简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Arial" panose="020B0604020202020204" pitchFamily="34" charset="0"/>
          <a:ea typeface="汉仪中黑简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Arial" panose="020B0604020202020204" pitchFamily="34" charset="0"/>
          <a:ea typeface="汉仪中黑简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Arial" panose="020B0604020202020204" pitchFamily="34" charset="0"/>
          <a:ea typeface="汉仪中黑简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SimHei" panose="02010609060101010101" pitchFamily="49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SimHei" panose="02010609060101010101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SimHei" panose="02010609060101010101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SimHei" panose="02010609060101010101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SimHei" panose="02010609060101010101" pitchFamily="49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2443" y="1"/>
            <a:ext cx="8137922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2443" y="1123950"/>
            <a:ext cx="8137922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247919" y="811888"/>
            <a:ext cx="8137922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051299" y="6240463"/>
            <a:ext cx="1041402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502443" y="6240463"/>
            <a:ext cx="310515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49" y="6240463"/>
            <a:ext cx="218241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2.png"/><Relationship Id="rId3" Type="http://schemas.openxmlformats.org/officeDocument/2006/relationships/tags" Target="../tags/tag8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5.jpe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5.jpeg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6.jpeg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.jpeg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12866" y="701442"/>
            <a:ext cx="8137922" cy="771524"/>
          </a:xfrm>
        </p:spPr>
        <p:txBody>
          <a:bodyPr>
            <a:normAutofit/>
          </a:bodyPr>
          <a:lstStyle/>
          <a:p>
            <a:pPr marL="171450" indent="-171450"/>
            <a:r>
              <a:rPr lang="zh-CN" altLang="en-US" dirty="0">
                <a:solidFill>
                  <a:schemeClr val="accent5"/>
                </a:solidFill>
                <a:latin typeface="+mn-ea"/>
                <a:ea typeface="+mn-ea"/>
              </a:rPr>
              <a:t>基于</a:t>
            </a:r>
            <a:r>
              <a:rPr lang="en-US" altLang="zh-CN" dirty="0">
                <a:solidFill>
                  <a:schemeClr val="accent5"/>
                </a:solidFill>
                <a:latin typeface="+mn-ea"/>
                <a:ea typeface="+mn-ea"/>
              </a:rPr>
              <a:t>FPGA</a:t>
            </a:r>
            <a:r>
              <a:rPr lang="zh-CN" altLang="en-US" dirty="0">
                <a:solidFill>
                  <a:schemeClr val="accent5"/>
                </a:solidFill>
                <a:latin typeface="+mn-ea"/>
                <a:ea typeface="+mn-ea"/>
              </a:rPr>
              <a:t>的</a:t>
            </a:r>
            <a:r>
              <a:rPr lang="en-US" altLang="zh-CN" dirty="0">
                <a:solidFill>
                  <a:schemeClr val="accent5"/>
                </a:solidFill>
                <a:latin typeface="+mn-ea"/>
                <a:ea typeface="+mn-ea"/>
              </a:rPr>
              <a:t>RISC-V CPU</a:t>
            </a:r>
            <a:r>
              <a:rPr lang="zh-CN" altLang="en-US" dirty="0">
                <a:solidFill>
                  <a:schemeClr val="accent5"/>
                </a:solidFill>
                <a:latin typeface="+mn-ea"/>
                <a:ea typeface="+mn-ea"/>
              </a:rPr>
              <a:t>硬件及其</a:t>
            </a:r>
            <a:r>
              <a:rPr lang="en-US" altLang="zh-CN" dirty="0">
                <a:solidFill>
                  <a:schemeClr val="accent5"/>
                </a:solidFill>
                <a:latin typeface="+mn-ea"/>
                <a:ea typeface="+mn-ea"/>
              </a:rPr>
              <a:t>SoC</a:t>
            </a:r>
            <a:r>
              <a:rPr lang="zh-CN" altLang="en-US" dirty="0">
                <a:solidFill>
                  <a:schemeClr val="accent5"/>
                </a:solidFill>
                <a:latin typeface="+mn-ea"/>
                <a:ea typeface="+mn-ea"/>
              </a:rPr>
              <a:t>系统的设计</a:t>
            </a:r>
            <a:endParaRPr lang="zh-CN" altLang="en-US" dirty="0">
              <a:solidFill>
                <a:schemeClr val="accent5"/>
              </a:solidFill>
              <a:latin typeface="+mn-ea"/>
              <a:ea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54523" y="1465896"/>
            <a:ext cx="8413422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514190" y="3436070"/>
            <a:ext cx="767637" cy="66743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200" spc="100" dirty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0800000" scaled="1"/>
                  <a:tileRect/>
                </a:gra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z="1200" spc="100" dirty="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0800000" scaled="1"/>
                <a:tileRect/>
              </a:gra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>
            <p:custDataLst>
              <p:tags r:id="rId1"/>
            </p:custDataLst>
          </p:nvPr>
        </p:nvSpPr>
        <p:spPr>
          <a:xfrm>
            <a:off x="4391529" y="1701199"/>
            <a:ext cx="3959259" cy="3136519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ts val="5500"/>
              </a:lnSpc>
            </a:pPr>
            <a:r>
              <a:rPr lang="zh-CN" altLang="en-US" sz="3000" dirty="0">
                <a:solidFill>
                  <a:schemeClr val="tx1"/>
                </a:solidFill>
              </a:rPr>
              <a:t>第 </a:t>
            </a:r>
            <a:r>
              <a:rPr lang="en-US" altLang="zh-CN" sz="3000" dirty="0">
                <a:solidFill>
                  <a:schemeClr val="tx1"/>
                </a:solidFill>
              </a:rPr>
              <a:t>III </a:t>
            </a:r>
            <a:r>
              <a:rPr lang="zh-CN" altLang="en-US" sz="3000" dirty="0">
                <a:solidFill>
                  <a:schemeClr val="tx1"/>
                </a:solidFill>
              </a:rPr>
              <a:t>阶段完成：</a:t>
            </a:r>
            <a:endParaRPr lang="en-US" altLang="zh-CN" sz="3000" dirty="0">
              <a:solidFill>
                <a:schemeClr val="tx1"/>
              </a:solidFill>
            </a:endParaRPr>
          </a:p>
          <a:p>
            <a:pPr algn="just">
              <a:lnSpc>
                <a:spcPts val="5500"/>
              </a:lnSpc>
            </a:pPr>
            <a:r>
              <a:rPr lang="zh-CN" altLang="en-US" sz="3000" dirty="0">
                <a:solidFill>
                  <a:schemeClr val="tx1"/>
                </a:solidFill>
              </a:rPr>
              <a:t>一个</a:t>
            </a:r>
            <a:r>
              <a:rPr lang="en-US" altLang="zh-CN" sz="3000" dirty="0">
                <a:solidFill>
                  <a:schemeClr val="tx1"/>
                </a:solidFill>
              </a:rPr>
              <a:t>32</a:t>
            </a:r>
            <a:r>
              <a:rPr lang="zh-CN" altLang="en-US" sz="3000" dirty="0">
                <a:solidFill>
                  <a:schemeClr val="tx1"/>
                </a:solidFill>
              </a:rPr>
              <a:t>位</a:t>
            </a:r>
            <a:r>
              <a:rPr lang="en-US" altLang="zh-CN" sz="3000" dirty="0">
                <a:solidFill>
                  <a:schemeClr val="tx1"/>
                </a:solidFill>
              </a:rPr>
              <a:t>RISC-V</a:t>
            </a:r>
            <a:r>
              <a:rPr lang="zh-CN" altLang="en-US" sz="3000" dirty="0">
                <a:solidFill>
                  <a:schemeClr val="tx1"/>
                </a:solidFill>
              </a:rPr>
              <a:t>单周期</a:t>
            </a:r>
            <a:r>
              <a:rPr lang="en-US" altLang="zh-CN" sz="3000" dirty="0">
                <a:solidFill>
                  <a:schemeClr val="tx1"/>
                </a:solidFill>
              </a:rPr>
              <a:t>CPU</a:t>
            </a:r>
            <a:r>
              <a:rPr lang="zh-CN" altLang="en-US" sz="3000" dirty="0">
                <a:solidFill>
                  <a:schemeClr val="tx1"/>
                </a:solidFill>
              </a:rPr>
              <a:t>硬件及其</a:t>
            </a:r>
            <a:r>
              <a:rPr lang="en-US" altLang="zh-CN" sz="3000" dirty="0">
                <a:solidFill>
                  <a:schemeClr val="tx1"/>
                </a:solidFill>
              </a:rPr>
              <a:t>SoC</a:t>
            </a:r>
            <a:r>
              <a:rPr lang="zh-CN" altLang="en-US" sz="3000" dirty="0">
                <a:solidFill>
                  <a:schemeClr val="tx1"/>
                </a:solidFill>
              </a:rPr>
              <a:t>系统的设计与构建</a:t>
            </a:r>
            <a:endParaRPr lang="zh-CN" altLang="zh-CN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22680" y="2637790"/>
            <a:ext cx="7178040" cy="1750695"/>
          </a:xfrm>
          <a:prstGeom prst="rect">
            <a:avLst/>
          </a:prstGeom>
        </p:spPr>
        <p:txBody>
          <a:bodyPr>
            <a:noAutofit/>
          </a:bodyPr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RISC-V </a:t>
            </a:r>
            <a:r>
              <a:rPr lang="zh-CN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指令集架构层级</a:t>
            </a:r>
            <a:endParaRPr lang="zh-CN" altLang="en-US" sz="4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70890" y="316230"/>
            <a:ext cx="8177530" cy="1750695"/>
          </a:xfrm>
          <a:prstGeom prst="rect">
            <a:avLst/>
          </a:prstGeom>
        </p:spPr>
        <p:txBody>
          <a:bodyPr>
            <a:noAutofit/>
          </a:bodyPr>
          <a:p>
            <a:pPr marL="234315" indent="-43815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假设你有一个简单的裸机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C 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程序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main.c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2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#include &lt;stdio.h&gt;</a:t>
            </a:r>
            <a:endParaRPr lang="en-US" altLang="zh-CN" sz="2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 main(void) {</a:t>
            </a:r>
            <a:endParaRPr lang="en-US" altLang="zh-CN" sz="2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3900" lvl="1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printf("Hello from RISC-V 32-bit!\n");</a:t>
            </a:r>
            <a:endParaRPr lang="en-US" altLang="zh-CN" sz="2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196975" lvl="2" indent="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 (1);</a:t>
            </a:r>
            <a:endParaRPr lang="en-US" altLang="zh-CN" sz="2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en-US" altLang="zh-CN" sz="2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70890" y="316230"/>
            <a:ext cx="7717155" cy="1750695"/>
          </a:xfrm>
          <a:prstGeom prst="rect">
            <a:avLst/>
          </a:prstGeom>
        </p:spPr>
        <p:txBody>
          <a:bodyPr>
            <a:noAutofit/>
          </a:bodyPr>
          <a:p>
            <a:pPr marL="266700" indent="-4445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生成目标程序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.elf</a:t>
            </a:r>
            <a:endParaRPr lang="en-US" altLang="zh-CN" sz="2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riscv-none-embed-gcc -march=rv32im -mabi=ilp32 -o main.elf main.c</a:t>
            </a:r>
            <a:endParaRPr lang="en-US" altLang="zh-CN" sz="2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-4445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生成二进制文件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.bin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2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riscv-none-embed-objcopy -O binary main.elf main.bin</a:t>
            </a:r>
            <a:endParaRPr lang="en-US" altLang="zh-CN" sz="2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5" name="QQ录屏20250925172505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3835" y="280670"/>
            <a:ext cx="8860790" cy="572071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70890" y="316230"/>
            <a:ext cx="7717155" cy="1750695"/>
          </a:xfrm>
          <a:prstGeom prst="rect">
            <a:avLst/>
          </a:prstGeom>
        </p:spPr>
        <p:txBody>
          <a:bodyPr>
            <a:noAutofit/>
          </a:bodyPr>
          <a:p>
            <a:pPr marL="1176655" indent="-9144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4800" b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流水</a:t>
            </a:r>
            <a:r>
              <a:rPr lang="en-US" altLang="zh-CN" sz="4800" b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LED</a:t>
            </a:r>
            <a:r>
              <a:rPr lang="zh-CN" altLang="en-US" sz="4800" b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灯</a:t>
            </a:r>
            <a:endParaRPr lang="zh-CN" altLang="en-US" sz="4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176655" indent="-9144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4800" b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时钟显示</a:t>
            </a:r>
            <a:endParaRPr lang="zh-CN" altLang="en-US" sz="4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176655" indent="-9144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zh-CN" sz="4800" b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UART</a:t>
            </a:r>
            <a:r>
              <a:rPr lang="zh-CN" altLang="en-US" sz="4800" b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数据接收</a:t>
            </a:r>
            <a:r>
              <a:rPr lang="en-US" altLang="zh-CN" sz="4800" b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/</a:t>
            </a:r>
            <a:r>
              <a:rPr lang="zh-CN" altLang="en-US" sz="4800" b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显示</a:t>
            </a:r>
            <a:endParaRPr lang="zh-CN" altLang="en-US" sz="4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40130" y="596265"/>
            <a:ext cx="7254240" cy="5299710"/>
          </a:xfrm>
          <a:prstGeom prst="rect">
            <a:avLst/>
          </a:prstGeom>
        </p:spPr>
        <p:txBody>
          <a:bodyPr>
            <a:noAutofit/>
          </a:bodyPr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r>
              <a:rPr lang="en-US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基础指令集（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Base ISA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RV32I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32 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位整数指令集（基础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ISA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RV64I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64 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位整数指令集（基础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ISA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RV128I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128 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位整数指令集（基础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ISA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40130" y="596265"/>
            <a:ext cx="7254240" cy="654685"/>
          </a:xfrm>
          <a:prstGeom prst="rect">
            <a:avLst/>
          </a:prstGeom>
        </p:spPr>
        <p:txBody>
          <a:bodyPr>
            <a:noAutofit/>
          </a:bodyPr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可选扩展（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Extensions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640080" y="1250950"/>
          <a:ext cx="8314690" cy="4889500"/>
        </p:xfrm>
        <a:graphic>
          <a:graphicData uri="http://schemas.openxmlformats.org/drawingml/2006/table">
            <a:tbl>
              <a:tblPr/>
              <a:tblGrid>
                <a:gridCol w="4157345"/>
                <a:gridCol w="4157345"/>
              </a:tblGrid>
              <a:tr h="349250"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扩展名</a:t>
                      </a:r>
                      <a:endParaRPr 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3F2FF"/>
                    </a:solidFill>
                  </a:tcPr>
                </a:tc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含义</a:t>
                      </a:r>
                      <a:endParaRPr 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3F2FF"/>
                    </a:solidFill>
                  </a:tcPr>
                </a:tc>
              </a:tr>
              <a:tr h="349250"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M</a:t>
                      </a:r>
                      <a:endParaRPr lang="en-US" altLang="zh-CN" sz="1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整数乘法和除法指令</a:t>
                      </a:r>
                      <a:endParaRPr 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9250"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A</a:t>
                      </a:r>
                      <a:endParaRPr lang="en-US" altLang="zh-CN" sz="1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原子操作指令（用于多核同步）</a:t>
                      </a:r>
                      <a:endParaRPr 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9250"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F</a:t>
                      </a:r>
                      <a:endParaRPr lang="en-US" altLang="zh-CN" sz="1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单精度浮点指令</a:t>
                      </a:r>
                      <a:endParaRPr 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9250"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D</a:t>
                      </a:r>
                      <a:endParaRPr lang="en-US" altLang="zh-CN" sz="1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双精度浮点指令（依赖</a:t>
                      </a:r>
                      <a:r>
                        <a:rPr lang="zh-CN" altLang="en-US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F</a:t>
                      </a: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9250"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C</a:t>
                      </a:r>
                      <a:endParaRPr lang="en-US" altLang="zh-CN" sz="1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压缩指令（</a:t>
                      </a: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16 </a:t>
                      </a: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位指令，节省代码大小）</a:t>
                      </a:r>
                      <a:endParaRPr 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9250"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B</a:t>
                      </a:r>
                      <a:endParaRPr lang="en-US" altLang="zh-CN" sz="1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位操作指令（</a:t>
                      </a: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Bit Manipulation</a:t>
                      </a: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9250"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V</a:t>
                      </a:r>
                      <a:endParaRPr lang="en-US" altLang="zh-CN" sz="1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向量指令（用于</a:t>
                      </a:r>
                      <a:r>
                        <a:rPr lang="zh-CN" altLang="en-US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SIMD </a:t>
                      </a: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和 </a:t>
                      </a: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AI </a:t>
                      </a: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加速）</a:t>
                      </a:r>
                      <a:endParaRPr 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9250"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T</a:t>
                      </a:r>
                      <a:endParaRPr lang="en-US" altLang="zh-CN" sz="1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线程支持（暂未最终定稿）</a:t>
                      </a:r>
                      <a:endParaRPr 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9250"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S</a:t>
                      </a:r>
                      <a:endParaRPr lang="en-US" altLang="zh-CN" sz="1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超级用户模式（</a:t>
                      </a: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Supervisor Mode</a:t>
                      </a: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9250"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U</a:t>
                      </a:r>
                      <a:endParaRPr lang="en-US" altLang="zh-CN" sz="1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用户模式（</a:t>
                      </a: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User Mode</a:t>
                      </a: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9250"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N</a:t>
                      </a:r>
                      <a:endParaRPr lang="en-US" altLang="zh-CN" sz="1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用户级中断支持</a:t>
                      </a:r>
                      <a:endParaRPr 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9250"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J</a:t>
                      </a:r>
                      <a:endParaRPr lang="en-US" altLang="zh-CN" sz="1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动态翻译支持（如</a:t>
                      </a:r>
                      <a:r>
                        <a:rPr lang="zh-CN" altLang="en-US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Java </a:t>
                      </a: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字节码加速）</a:t>
                      </a:r>
                      <a:endParaRPr 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9250"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P</a:t>
                      </a:r>
                      <a:endParaRPr lang="en-US" altLang="zh-CN" sz="1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DSP </a:t>
                      </a: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指令（仍在讨论中）</a:t>
                      </a:r>
                      <a:endParaRPr 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22680" y="2637790"/>
            <a:ext cx="7178040" cy="1750695"/>
          </a:xfrm>
          <a:prstGeom prst="rect">
            <a:avLst/>
          </a:prstGeom>
        </p:spPr>
        <p:txBody>
          <a:bodyPr>
            <a:noAutofit/>
          </a:bodyPr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</a:t>
            </a:r>
            <a:r>
              <a:rPr lang="en-US" altLang="zh-CN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RISC-V </a:t>
            </a:r>
            <a:r>
              <a:rPr lang="zh-CN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寄存器模型</a:t>
            </a:r>
            <a:endParaRPr lang="zh-CN" altLang="en-US" sz="4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98500" y="89535"/>
            <a:ext cx="7254240" cy="5299710"/>
          </a:xfrm>
          <a:prstGeom prst="rect">
            <a:avLst/>
          </a:prstGeom>
        </p:spPr>
        <p:txBody>
          <a:bodyPr>
            <a:noAutofit/>
          </a:bodyPr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r>
              <a:rPr lang="en-US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通用寄存器（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General Purpose Registers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3900" lvl="1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RV32I/RV64I 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32 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个通用寄存器（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x0–x31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3900" lvl="1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x0 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是硬连线为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0 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的寄存器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3900" lvl="1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其他寄存器用于通用计算、函数调用、栈指针等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lang="en-US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浮点寄存器（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FPU Registers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3900" lvl="1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如果启用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F 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或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D 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扩展，则有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32 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个浮点寄存器（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f0–f31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(3)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控制与状态寄存器（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CSR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3900" lvl="1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包括机器模式寄存器（如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mstatus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mie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mtvec 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等）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3900" lvl="1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支持特权级别（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M-mode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S-mode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U-mode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22680" y="2637790"/>
            <a:ext cx="7178040" cy="1750695"/>
          </a:xfrm>
          <a:prstGeom prst="rect">
            <a:avLst/>
          </a:prstGeom>
        </p:spPr>
        <p:txBody>
          <a:bodyPr>
            <a:noAutofit/>
          </a:bodyPr>
          <a:p>
            <a:pPr marL="266700" algn="ctr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RISC-V </a:t>
            </a:r>
            <a:r>
              <a:rPr lang="zh-CN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特权架构</a:t>
            </a:r>
            <a:endParaRPr lang="zh-CN" altLang="en-US" sz="4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Privileged Architecture</a:t>
            </a:r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90575" y="254635"/>
            <a:ext cx="7879080" cy="5299710"/>
          </a:xfrm>
          <a:prstGeom prst="rect">
            <a:avLst/>
          </a:prstGeom>
        </p:spPr>
        <p:txBody>
          <a:bodyPr>
            <a:noAutofit/>
          </a:bodyPr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r>
              <a:rPr lang="en-US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特权级别（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Privilege Levels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3900" lvl="1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User Mode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U-mode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）：用户程序运行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3900" lvl="1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Supervisor Mode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S-mode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）：操作系统运行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3900" lvl="1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Machine Mode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M-mode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）：固件或低级系统管理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内存管理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3900" lvl="1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支持物理地址和虚拟地址（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Sv32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Sv39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Sv48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3900" lvl="1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支持页表机制和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TLB</a:t>
            </a:r>
            <a:endParaRPr lang="en-US" altLang="zh-CN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(3)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中断与异常处理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3900" lvl="1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支持外部中断、软件中断、定时器中断等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3900" lvl="1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异常处理机制包括异常原因、异常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PC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、异常值等寄存器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22680" y="2637790"/>
            <a:ext cx="7178040" cy="1750695"/>
          </a:xfrm>
          <a:prstGeom prst="rect">
            <a:avLst/>
          </a:prstGeom>
        </p:spPr>
        <p:txBody>
          <a:bodyPr>
            <a:noAutofit/>
          </a:bodyPr>
          <a:p>
            <a:pPr marL="266700" algn="ctr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</a:t>
            </a:r>
            <a:r>
              <a:rPr lang="en-US" altLang="zh-CN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RISC-V </a:t>
            </a:r>
            <a:r>
              <a:rPr lang="zh-CN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生态系统</a:t>
            </a:r>
            <a:endParaRPr lang="zh-CN" altLang="en-US" sz="4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90575" y="254635"/>
            <a:ext cx="7879080" cy="5299710"/>
          </a:xfrm>
          <a:prstGeom prst="rect">
            <a:avLst/>
          </a:prstGeom>
        </p:spPr>
        <p:txBody>
          <a:bodyPr>
            <a:noAutofit/>
          </a:bodyPr>
          <a:p>
            <a:pPr marL="609600" indent="-3429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硬件实现：如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SiFive 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的商业芯片、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PicoRV32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VexRiscv 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等开源软核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09600" indent="-3429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软件工具链：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GCC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LLVM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Clang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GDB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QEMU 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等均已支持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RISC-V</a:t>
            </a:r>
            <a:endParaRPr lang="en-US" altLang="zh-CN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09600" indent="-3429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操作系统：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Linux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FreeRTOS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Zephyr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RT-Thread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Xv6 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等都已支持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RISC-V</a:t>
            </a:r>
            <a:endParaRPr lang="en-US" altLang="zh-CN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09600" indent="-3429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开发板：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HiFive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Arty A7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QEMU 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模拟器等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09600" indent="-3429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中国生态：阿里平头哥（玄铁处理器）、中科院、华为、中科院等企业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机构均在推动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RISC-V 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发展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22680" y="2637790"/>
            <a:ext cx="7178040" cy="1750695"/>
          </a:xfrm>
          <a:prstGeom prst="rect">
            <a:avLst/>
          </a:prstGeom>
        </p:spPr>
        <p:txBody>
          <a:bodyPr>
            <a:noAutofit/>
          </a:bodyPr>
          <a:p>
            <a:pPr marL="266700" algn="ctr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</a:t>
            </a:r>
            <a:r>
              <a:rPr lang="en-US" altLang="zh-CN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RV32IM</a:t>
            </a:r>
            <a:r>
              <a:rPr lang="zh-CN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</a:t>
            </a:r>
            <a:endParaRPr lang="zh-CN" altLang="en-US" sz="4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565" smtClean="0"/>
            </a:fld>
            <a:endParaRPr lang="zh-CN" altLang="en-US" sz="565"/>
          </a:p>
        </p:txBody>
      </p:sp>
      <p:sp>
        <p:nvSpPr>
          <p:cNvPr id="100" name="BackShape2"/>
          <p:cNvSpPr/>
          <p:nvPr/>
        </p:nvSpPr>
        <p:spPr>
          <a:xfrm>
            <a:off x="4919723" y="5479925"/>
            <a:ext cx="803024" cy="57672"/>
          </a:xfrm>
          <a:prstGeom prst="rect">
            <a:avLst/>
          </a:prstGeom>
          <a:solidFill>
            <a:schemeClr val="accent2">
              <a:lumMod val="10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200"/>
          </a:p>
        </p:txBody>
      </p:sp>
      <p:sp>
        <p:nvSpPr>
          <p:cNvPr id="101" name="BackShape3"/>
          <p:cNvSpPr/>
          <p:nvPr/>
        </p:nvSpPr>
        <p:spPr>
          <a:xfrm>
            <a:off x="5757661" y="5479925"/>
            <a:ext cx="803024" cy="57672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200"/>
          </a:p>
        </p:txBody>
      </p:sp>
      <p:sp>
        <p:nvSpPr>
          <p:cNvPr id="102" name="BackShape4"/>
          <p:cNvSpPr/>
          <p:nvPr/>
        </p:nvSpPr>
        <p:spPr>
          <a:xfrm>
            <a:off x="6595600" y="5479925"/>
            <a:ext cx="803024" cy="57672"/>
          </a:xfrm>
          <a:prstGeom prst="rect">
            <a:avLst/>
          </a:prstGeom>
          <a:solidFill>
            <a:schemeClr val="accent4">
              <a:lumMod val="10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200"/>
          </a:p>
        </p:txBody>
      </p:sp>
      <p:sp>
        <p:nvSpPr>
          <p:cNvPr id="103" name="BackShape5"/>
          <p:cNvSpPr/>
          <p:nvPr/>
        </p:nvSpPr>
        <p:spPr>
          <a:xfrm>
            <a:off x="7433537" y="5479925"/>
            <a:ext cx="803024" cy="57672"/>
          </a:xfrm>
          <a:prstGeom prst="rect">
            <a:avLst/>
          </a:prstGeom>
          <a:solidFill>
            <a:schemeClr val="accent5">
              <a:lumMod val="10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200"/>
          </a:p>
        </p:txBody>
      </p:sp>
      <p:sp>
        <p:nvSpPr>
          <p:cNvPr id="63" name="标题 1"/>
          <p:cNvSpPr>
            <a:spLocks noGrp="1"/>
          </p:cNvSpPr>
          <p:nvPr>
            <p:ph type="title"/>
          </p:nvPr>
        </p:nvSpPr>
        <p:spPr>
          <a:xfrm>
            <a:off x="98566" y="-233"/>
            <a:ext cx="8137922" cy="771524"/>
          </a:xfrm>
        </p:spPr>
        <p:txBody>
          <a:bodyPr>
            <a:normAutofit/>
          </a:bodyPr>
          <a:lstStyle/>
          <a:p>
            <a:pPr marL="171450" indent="-171450"/>
            <a:r>
              <a:rPr lang="zh-CN" altLang="en-US" sz="1800" dirty="0">
                <a:solidFill>
                  <a:schemeClr val="accent5"/>
                </a:solidFill>
                <a:latin typeface="+mn-ea"/>
                <a:ea typeface="+mn-ea"/>
              </a:rPr>
              <a:t>基于</a:t>
            </a:r>
            <a:r>
              <a:rPr lang="en-US" altLang="zh-CN" sz="1800" dirty="0">
                <a:solidFill>
                  <a:schemeClr val="accent5"/>
                </a:solidFill>
                <a:latin typeface="+mn-ea"/>
                <a:ea typeface="+mn-ea"/>
              </a:rPr>
              <a:t>FPGA</a:t>
            </a:r>
            <a:r>
              <a:rPr lang="zh-CN" altLang="en-US" sz="1800" dirty="0">
                <a:solidFill>
                  <a:schemeClr val="accent5"/>
                </a:solidFill>
                <a:latin typeface="+mn-ea"/>
                <a:ea typeface="+mn-ea"/>
              </a:rPr>
              <a:t>的</a:t>
            </a:r>
            <a:r>
              <a:rPr lang="en-US" altLang="zh-CN" sz="1800" dirty="0">
                <a:solidFill>
                  <a:schemeClr val="accent5"/>
                </a:solidFill>
                <a:latin typeface="+mn-ea"/>
                <a:ea typeface="+mn-ea"/>
              </a:rPr>
              <a:t>RISC-V CPU</a:t>
            </a:r>
            <a:r>
              <a:rPr lang="zh-CN" altLang="en-US" sz="1800" dirty="0">
                <a:solidFill>
                  <a:schemeClr val="accent5"/>
                </a:solidFill>
                <a:latin typeface="+mn-ea"/>
                <a:ea typeface="+mn-ea"/>
              </a:rPr>
              <a:t>硬件及其</a:t>
            </a:r>
            <a:r>
              <a:rPr lang="en-US" altLang="zh-CN" sz="1800" dirty="0">
                <a:solidFill>
                  <a:schemeClr val="accent5"/>
                </a:solidFill>
                <a:latin typeface="+mn-ea"/>
                <a:ea typeface="+mn-ea"/>
              </a:rPr>
              <a:t>SoC</a:t>
            </a:r>
            <a:r>
              <a:rPr lang="zh-CN" altLang="en-US" sz="1800" dirty="0">
                <a:solidFill>
                  <a:schemeClr val="accent5"/>
                </a:solidFill>
                <a:latin typeface="+mn-ea"/>
                <a:ea typeface="+mn-ea"/>
              </a:rPr>
              <a:t>系统的设计</a:t>
            </a:r>
            <a:endParaRPr lang="zh-CN" altLang="en-US" sz="1800" dirty="0">
              <a:solidFill>
                <a:schemeClr val="accent5"/>
              </a:solidFill>
              <a:latin typeface="+mn-ea"/>
              <a:ea typeface="+mn-ea"/>
            </a:endParaRPr>
          </a:p>
        </p:txBody>
      </p:sp>
      <p:sp>
        <p:nvSpPr>
          <p:cNvPr id="64" name="标题 1"/>
          <p:cNvSpPr txBox="1"/>
          <p:nvPr>
            <p:custDataLst>
              <p:tags r:id="rId1"/>
            </p:custDataLst>
          </p:nvPr>
        </p:nvSpPr>
        <p:spPr>
          <a:xfrm>
            <a:off x="430222" y="1607707"/>
            <a:ext cx="4823568" cy="37029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just" fontAlgn="auto"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、</a:t>
            </a:r>
            <a:r>
              <a:rPr lang="zh-CN" altLang="en-US" sz="2400" dirty="0">
                <a:solidFill>
                  <a:schemeClr val="accent2"/>
                </a:solidFill>
                <a:latin typeface="+mn-ea"/>
                <a:ea typeface="+mn-ea"/>
              </a:rPr>
              <a:t>深入理解并全面掌握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位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RISC-V-IM CPU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指令结构设计，</a:t>
            </a:r>
            <a:r>
              <a:rPr lang="zh-CN" altLang="en-US" sz="2400" dirty="0">
                <a:solidFill>
                  <a:schemeClr val="accent2"/>
                </a:solidFill>
                <a:latin typeface="+mn-ea"/>
                <a:ea typeface="+mn-ea"/>
              </a:rPr>
              <a:t>全面实现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CPU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指令执行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5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个阶段的功能部件。各个阶段功能部件的实现</a:t>
            </a:r>
            <a:r>
              <a:rPr lang="zh-CN" altLang="en-US" sz="2400" dirty="0">
                <a:latin typeface="+mn-ea"/>
              </a:rPr>
              <a:t>亦可使用</a:t>
            </a:r>
            <a:r>
              <a:rPr lang="en-US" altLang="zh-CN" sz="2400" dirty="0">
                <a:latin typeface="+mn-ea"/>
              </a:rPr>
              <a:t>Python</a:t>
            </a:r>
            <a:r>
              <a:rPr lang="zh-CN" altLang="en-US" sz="2400" dirty="0">
                <a:latin typeface="+mn-ea"/>
              </a:rPr>
              <a:t>或</a:t>
            </a:r>
            <a:r>
              <a:rPr lang="en-US" altLang="zh-CN" sz="2400" dirty="0">
                <a:latin typeface="+mn-ea"/>
              </a:rPr>
              <a:t>C</a:t>
            </a:r>
            <a:r>
              <a:rPr lang="zh-CN" altLang="en-US" sz="2400" dirty="0">
                <a:latin typeface="+mn-ea"/>
              </a:rPr>
              <a:t>语言在主机上完成，或使用</a:t>
            </a:r>
            <a:r>
              <a:rPr lang="en-US" altLang="zh-CN" sz="2400" dirty="0">
                <a:latin typeface="+mn-ea"/>
              </a:rPr>
              <a:t>Verilog</a:t>
            </a:r>
            <a:r>
              <a:rPr lang="zh-CN" altLang="en-US" sz="2400" dirty="0">
                <a:latin typeface="+mn-ea"/>
              </a:rPr>
              <a:t>语言在</a:t>
            </a:r>
            <a:r>
              <a:rPr lang="en-US" altLang="zh-CN" sz="2400" dirty="0">
                <a:latin typeface="+mn-ea"/>
              </a:rPr>
              <a:t>FPGA</a:t>
            </a:r>
            <a:r>
              <a:rPr lang="zh-CN" altLang="en-US" sz="2400" dirty="0">
                <a:latin typeface="+mn-ea"/>
              </a:rPr>
              <a:t>上完成。</a:t>
            </a:r>
            <a:endParaRPr lang="en-US" altLang="zh-CN" sz="2400" dirty="0">
              <a:latin typeface="+mn-ea"/>
            </a:endParaRPr>
          </a:p>
          <a:p>
            <a:pPr indent="0" algn="just" fontAlgn="auto">
              <a:lnSpc>
                <a:spcPct val="100000"/>
              </a:lnSpc>
              <a:spcBef>
                <a:spcPts val="1200"/>
              </a:spcBef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îṡḷíḓê"/>
          <p:cNvSpPr/>
          <p:nvPr/>
        </p:nvSpPr>
        <p:spPr>
          <a:xfrm>
            <a:off x="310736" y="1588197"/>
            <a:ext cx="402555" cy="40255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68580" tIns="34290" rIns="68580" bIns="3429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1200" b="1" dirty="0">
                <a:solidFill>
                  <a:schemeClr val="bg1"/>
                </a:solidFill>
              </a:rPr>
              <a:t>01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íslïḋè"/>
          <p:cNvSpPr/>
          <p:nvPr/>
        </p:nvSpPr>
        <p:spPr bwMode="auto">
          <a:xfrm>
            <a:off x="807139" y="1589502"/>
            <a:ext cx="379091" cy="315717"/>
          </a:xfrm>
          <a:custGeom>
            <a:avLst/>
            <a:gdLst>
              <a:gd name="connsiteX0" fmla="*/ 246781 w 608274"/>
              <a:gd name="connsiteY0" fmla="*/ 438498 h 506589"/>
              <a:gd name="connsiteX1" fmla="*/ 246781 w 608274"/>
              <a:gd name="connsiteY1" fmla="*/ 467297 h 506589"/>
              <a:gd name="connsiteX2" fmla="*/ 300340 w 608274"/>
              <a:gd name="connsiteY2" fmla="*/ 446881 h 506589"/>
              <a:gd name="connsiteX3" fmla="*/ 213321 w 608274"/>
              <a:gd name="connsiteY3" fmla="*/ 304884 h 506589"/>
              <a:gd name="connsiteX4" fmla="*/ 33460 w 608274"/>
              <a:gd name="connsiteY4" fmla="*/ 322334 h 506589"/>
              <a:gd name="connsiteX5" fmla="*/ 33460 w 608274"/>
              <a:gd name="connsiteY5" fmla="*/ 454352 h 506589"/>
              <a:gd name="connsiteX6" fmla="*/ 213321 w 608274"/>
              <a:gd name="connsiteY6" fmla="*/ 471802 h 506589"/>
              <a:gd name="connsiteX7" fmla="*/ 228395 w 608274"/>
              <a:gd name="connsiteY7" fmla="*/ 270439 h 506589"/>
              <a:gd name="connsiteX8" fmla="*/ 241243 w 608274"/>
              <a:gd name="connsiteY8" fmla="*/ 274602 h 506589"/>
              <a:gd name="connsiteX9" fmla="*/ 246781 w 608274"/>
              <a:gd name="connsiteY9" fmla="*/ 286749 h 506589"/>
              <a:gd name="connsiteX10" fmla="*/ 246781 w 608274"/>
              <a:gd name="connsiteY10" fmla="*/ 405252 h 506589"/>
              <a:gd name="connsiteX11" fmla="*/ 366689 w 608274"/>
              <a:gd name="connsiteY11" fmla="*/ 423957 h 506589"/>
              <a:gd name="connsiteX12" fmla="*/ 380678 w 608274"/>
              <a:gd name="connsiteY12" fmla="*/ 438441 h 506589"/>
              <a:gd name="connsiteX13" fmla="*/ 370115 w 608274"/>
              <a:gd name="connsiteY13" fmla="*/ 455493 h 506589"/>
              <a:gd name="connsiteX14" fmla="*/ 236104 w 608274"/>
              <a:gd name="connsiteY14" fmla="*/ 506589 h 506589"/>
              <a:gd name="connsiteX15" fmla="*/ 235590 w 608274"/>
              <a:gd name="connsiteY15" fmla="*/ 505334 h 506589"/>
              <a:gd name="connsiteX16" fmla="*/ 230051 w 608274"/>
              <a:gd name="connsiteY16" fmla="*/ 506304 h 506589"/>
              <a:gd name="connsiteX17" fmla="*/ 228395 w 608274"/>
              <a:gd name="connsiteY17" fmla="*/ 506247 h 506589"/>
              <a:gd name="connsiteX18" fmla="*/ 15074 w 608274"/>
              <a:gd name="connsiteY18" fmla="*/ 485546 h 506589"/>
              <a:gd name="connsiteX19" fmla="*/ 0 w 608274"/>
              <a:gd name="connsiteY19" fmla="*/ 469236 h 506589"/>
              <a:gd name="connsiteX20" fmla="*/ 0 w 608274"/>
              <a:gd name="connsiteY20" fmla="*/ 307450 h 506589"/>
              <a:gd name="connsiteX21" fmla="*/ 15074 w 608274"/>
              <a:gd name="connsiteY21" fmla="*/ 291083 h 506589"/>
              <a:gd name="connsiteX22" fmla="*/ 362895 w 608274"/>
              <a:gd name="connsiteY22" fmla="*/ 0 h 506589"/>
              <a:gd name="connsiteX23" fmla="*/ 468824 w 608274"/>
              <a:gd name="connsiteY23" fmla="*/ 90151 h 506589"/>
              <a:gd name="connsiteX24" fmla="*/ 463285 w 608274"/>
              <a:gd name="connsiteY24" fmla="*/ 153046 h 506589"/>
              <a:gd name="connsiteX25" fmla="*/ 429822 w 608274"/>
              <a:gd name="connsiteY25" fmla="*/ 235157 h 506589"/>
              <a:gd name="connsiteX26" fmla="*/ 485556 w 608274"/>
              <a:gd name="connsiteY26" fmla="*/ 284366 h 506589"/>
              <a:gd name="connsiteX27" fmla="*/ 580407 w 608274"/>
              <a:gd name="connsiteY27" fmla="*/ 317210 h 506589"/>
              <a:gd name="connsiteX28" fmla="*/ 608274 w 608274"/>
              <a:gd name="connsiteY28" fmla="*/ 388316 h 506589"/>
              <a:gd name="connsiteX29" fmla="*/ 608274 w 608274"/>
              <a:gd name="connsiteY29" fmla="*/ 480691 h 506589"/>
              <a:gd name="connsiteX30" fmla="*/ 391162 w 608274"/>
              <a:gd name="connsiteY30" fmla="*/ 480691 h 506589"/>
              <a:gd name="connsiteX31" fmla="*/ 412805 w 608274"/>
              <a:gd name="connsiteY31" fmla="*/ 434960 h 506589"/>
              <a:gd name="connsiteX32" fmla="*/ 370776 w 608274"/>
              <a:gd name="connsiteY32" fmla="*/ 391566 h 506589"/>
              <a:gd name="connsiteX33" fmla="*/ 279065 w 608274"/>
              <a:gd name="connsiteY33" fmla="*/ 377254 h 506589"/>
              <a:gd name="connsiteX34" fmla="*/ 279065 w 608274"/>
              <a:gd name="connsiteY34" fmla="*/ 286761 h 506589"/>
              <a:gd name="connsiteX35" fmla="*/ 275810 w 608274"/>
              <a:gd name="connsiteY35" fmla="*/ 269997 h 506589"/>
              <a:gd name="connsiteX36" fmla="*/ 295968 w 608274"/>
              <a:gd name="connsiteY36" fmla="*/ 235157 h 506589"/>
              <a:gd name="connsiteX37" fmla="*/ 262505 w 608274"/>
              <a:gd name="connsiteY37" fmla="*/ 153046 h 506589"/>
              <a:gd name="connsiteX38" fmla="*/ 256909 w 608274"/>
              <a:gd name="connsiteY38" fmla="*/ 90151 h 506589"/>
              <a:gd name="connsiteX39" fmla="*/ 362895 w 608274"/>
              <a:gd name="connsiteY39" fmla="*/ 0 h 506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274" h="506589">
                <a:moveTo>
                  <a:pt x="246781" y="438498"/>
                </a:moveTo>
                <a:lnTo>
                  <a:pt x="246781" y="467297"/>
                </a:lnTo>
                <a:lnTo>
                  <a:pt x="300340" y="446881"/>
                </a:lnTo>
                <a:close/>
                <a:moveTo>
                  <a:pt x="213321" y="304884"/>
                </a:moveTo>
                <a:lnTo>
                  <a:pt x="33460" y="322334"/>
                </a:lnTo>
                <a:lnTo>
                  <a:pt x="33460" y="454352"/>
                </a:lnTo>
                <a:lnTo>
                  <a:pt x="213321" y="471802"/>
                </a:lnTo>
                <a:close/>
                <a:moveTo>
                  <a:pt x="228395" y="270439"/>
                </a:moveTo>
                <a:cubicBezTo>
                  <a:pt x="233077" y="269983"/>
                  <a:pt x="237760" y="271466"/>
                  <a:pt x="241243" y="274602"/>
                </a:cubicBezTo>
                <a:cubicBezTo>
                  <a:pt x="244783" y="277739"/>
                  <a:pt x="246781" y="282130"/>
                  <a:pt x="246781" y="286749"/>
                </a:cubicBezTo>
                <a:lnTo>
                  <a:pt x="246781" y="405252"/>
                </a:lnTo>
                <a:lnTo>
                  <a:pt x="366689" y="423957"/>
                </a:lnTo>
                <a:cubicBezTo>
                  <a:pt x="374111" y="425154"/>
                  <a:pt x="379878" y="431085"/>
                  <a:pt x="380678" y="438441"/>
                </a:cubicBezTo>
                <a:cubicBezTo>
                  <a:pt x="381477" y="445798"/>
                  <a:pt x="377138" y="452812"/>
                  <a:pt x="370115" y="455493"/>
                </a:cubicBezTo>
                <a:lnTo>
                  <a:pt x="236104" y="506589"/>
                </a:lnTo>
                <a:lnTo>
                  <a:pt x="235590" y="505334"/>
                </a:lnTo>
                <a:cubicBezTo>
                  <a:pt x="233820" y="505962"/>
                  <a:pt x="231936" y="506304"/>
                  <a:pt x="230051" y="506304"/>
                </a:cubicBezTo>
                <a:cubicBezTo>
                  <a:pt x="229480" y="506304"/>
                  <a:pt x="228966" y="506304"/>
                  <a:pt x="228395" y="506247"/>
                </a:cubicBezTo>
                <a:lnTo>
                  <a:pt x="15074" y="485546"/>
                </a:lnTo>
                <a:cubicBezTo>
                  <a:pt x="6509" y="484748"/>
                  <a:pt x="0" y="477676"/>
                  <a:pt x="0" y="469236"/>
                </a:cubicBezTo>
                <a:lnTo>
                  <a:pt x="0" y="307450"/>
                </a:lnTo>
                <a:cubicBezTo>
                  <a:pt x="0" y="299010"/>
                  <a:pt x="6509" y="291938"/>
                  <a:pt x="15074" y="291083"/>
                </a:cubicBezTo>
                <a:close/>
                <a:moveTo>
                  <a:pt x="362895" y="0"/>
                </a:moveTo>
                <a:cubicBezTo>
                  <a:pt x="454777" y="0"/>
                  <a:pt x="466369" y="64320"/>
                  <a:pt x="468824" y="90151"/>
                </a:cubicBezTo>
                <a:cubicBezTo>
                  <a:pt x="468824" y="90151"/>
                  <a:pt x="507884" y="131206"/>
                  <a:pt x="463285" y="153046"/>
                </a:cubicBezTo>
                <a:cubicBezTo>
                  <a:pt x="463285" y="153046"/>
                  <a:pt x="463285" y="205049"/>
                  <a:pt x="429822" y="235157"/>
                </a:cubicBezTo>
                <a:cubicBezTo>
                  <a:pt x="429822" y="235157"/>
                  <a:pt x="401898" y="257053"/>
                  <a:pt x="485556" y="284366"/>
                </a:cubicBezTo>
                <a:lnTo>
                  <a:pt x="580407" y="317210"/>
                </a:lnTo>
                <a:cubicBezTo>
                  <a:pt x="580407" y="317210"/>
                  <a:pt x="608274" y="317210"/>
                  <a:pt x="608274" y="388316"/>
                </a:cubicBezTo>
                <a:lnTo>
                  <a:pt x="608274" y="480691"/>
                </a:lnTo>
                <a:lnTo>
                  <a:pt x="391162" y="480691"/>
                </a:lnTo>
                <a:cubicBezTo>
                  <a:pt x="406123" y="470598"/>
                  <a:pt x="414803" y="453207"/>
                  <a:pt x="412805" y="434960"/>
                </a:cubicBezTo>
                <a:cubicBezTo>
                  <a:pt x="410406" y="412892"/>
                  <a:pt x="393161" y="395045"/>
                  <a:pt x="370776" y="391566"/>
                </a:cubicBezTo>
                <a:lnTo>
                  <a:pt x="279065" y="377254"/>
                </a:lnTo>
                <a:lnTo>
                  <a:pt x="279065" y="286761"/>
                </a:lnTo>
                <a:cubicBezTo>
                  <a:pt x="279065" y="280945"/>
                  <a:pt x="277809" y="275357"/>
                  <a:pt x="275810" y="269997"/>
                </a:cubicBezTo>
                <a:cubicBezTo>
                  <a:pt x="314470" y="249754"/>
                  <a:pt x="295968" y="235157"/>
                  <a:pt x="295968" y="235157"/>
                </a:cubicBezTo>
                <a:cubicBezTo>
                  <a:pt x="262505" y="205049"/>
                  <a:pt x="262505" y="153046"/>
                  <a:pt x="262505" y="153046"/>
                </a:cubicBezTo>
                <a:cubicBezTo>
                  <a:pt x="217906" y="131206"/>
                  <a:pt x="256909" y="90151"/>
                  <a:pt x="256909" y="90151"/>
                </a:cubicBezTo>
                <a:cubicBezTo>
                  <a:pt x="259421" y="64320"/>
                  <a:pt x="277010" y="0"/>
                  <a:pt x="3628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1200"/>
          </a:p>
        </p:txBody>
      </p:sp>
      <p:sp>
        <p:nvSpPr>
          <p:cNvPr id="2" name="矩形 1"/>
          <p:cNvSpPr/>
          <p:nvPr/>
        </p:nvSpPr>
        <p:spPr>
          <a:xfrm>
            <a:off x="310735" y="2024225"/>
            <a:ext cx="5062543" cy="3343750"/>
          </a:xfrm>
          <a:prstGeom prst="rect">
            <a:avLst/>
          </a:prstGeom>
          <a:noFill/>
          <a:ln>
            <a:solidFill>
              <a:srgbClr val="001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" name="矩形 4"/>
          <p:cNvSpPr>
            <a:spLocks noChangeAspect="1"/>
          </p:cNvSpPr>
          <p:nvPr/>
        </p:nvSpPr>
        <p:spPr>
          <a:xfrm>
            <a:off x="5722746" y="2024225"/>
            <a:ext cx="2628041" cy="33437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22680" y="2637790"/>
            <a:ext cx="7178040" cy="1750695"/>
          </a:xfrm>
          <a:prstGeom prst="rect">
            <a:avLst/>
          </a:prstGeom>
        </p:spPr>
        <p:txBody>
          <a:bodyPr>
            <a:noAutofit/>
          </a:bodyPr>
          <a:p>
            <a:pPr marL="266700" algn="ctr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寄存器</a:t>
            </a:r>
            <a:endParaRPr lang="zh-CN" altLang="en-US" sz="4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90575" y="254635"/>
            <a:ext cx="7879080" cy="5299710"/>
          </a:xfrm>
          <a:prstGeom prst="rect">
            <a:avLst/>
          </a:prstGeom>
        </p:spPr>
        <p:txBody>
          <a:bodyPr>
            <a:noAutofit/>
          </a:bodyPr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RV32I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指令集架构定义了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32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个通用目的寄存器，编号从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x0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x31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。每个寄存器都是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32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位宽。这些寄存器在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RISC-V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汇编语言中通常用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x0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至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x31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来表示，但在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ABI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（应用程序二进制接口）规范下，它们也有更为人熟知的名字，这有助于编程者更容易理解和使用。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1605" y="55245"/>
            <a:ext cx="8861425" cy="5299710"/>
          </a:xfrm>
          <a:prstGeom prst="rect">
            <a:avLst/>
          </a:prstGeom>
        </p:spPr>
        <p:txBody>
          <a:bodyPr>
            <a:noAutofit/>
          </a:bodyPr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</a:t>
            </a:r>
            <a:r>
              <a:rPr lang="zh-CN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r>
              <a:rPr lang="en-US" altLang="zh-CN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x0</a:t>
            </a:r>
            <a:r>
              <a:rPr lang="en-US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en-US" altLang="zh-CN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(zero) - </a:t>
            </a:r>
            <a:r>
              <a:rPr lang="zh-CN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硬连线为常数</a:t>
            </a:r>
            <a:r>
              <a:rPr lang="en-US" altLang="zh-CN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，任何写入此寄存器的操作都会被忽略。</a:t>
            </a:r>
            <a:endParaRPr lang="zh-CN" altLang="en-US" sz="21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  <a:r>
              <a:rPr lang="zh-CN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r>
              <a:rPr lang="en-US" altLang="zh-CN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x1</a:t>
            </a:r>
            <a:r>
              <a:rPr lang="en-US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en-US" altLang="zh-CN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(ra) - </a:t>
            </a:r>
            <a:r>
              <a:rPr lang="zh-CN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保存返回地址，用于函数调用后返回。</a:t>
            </a:r>
            <a:endParaRPr lang="zh-CN" altLang="en-US" sz="21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③</a:t>
            </a:r>
            <a:r>
              <a:rPr lang="zh-CN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r>
              <a:rPr lang="en-US" altLang="zh-CN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x2</a:t>
            </a:r>
            <a:r>
              <a:rPr lang="en-US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en-US" altLang="zh-CN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(sp) - </a:t>
            </a:r>
            <a:r>
              <a:rPr lang="zh-CN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栈指针，指向当前栈顶。</a:t>
            </a:r>
            <a:endParaRPr lang="zh-CN" altLang="en-US" sz="21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④</a:t>
            </a:r>
            <a:r>
              <a:rPr lang="zh-CN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r>
              <a:rPr lang="en-US" altLang="zh-CN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x3</a:t>
            </a:r>
            <a:r>
              <a:rPr lang="en-US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en-US" altLang="zh-CN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(gp) - </a:t>
            </a:r>
            <a:r>
              <a:rPr lang="zh-CN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全局指针，用于访问全局数据区。</a:t>
            </a:r>
            <a:endParaRPr lang="zh-CN" altLang="en-US" sz="21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⑤</a:t>
            </a:r>
            <a:r>
              <a:rPr lang="zh-CN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r>
              <a:rPr lang="en-US" altLang="zh-CN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x4</a:t>
            </a:r>
            <a:r>
              <a:rPr lang="en-US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en-US" altLang="zh-CN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(tp) - </a:t>
            </a:r>
            <a:r>
              <a:rPr lang="zh-CN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线程指针，可用于多线程环境下的线程本地存储。</a:t>
            </a:r>
            <a:endParaRPr lang="zh-CN" altLang="en-US" sz="21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⑥</a:t>
            </a:r>
            <a:r>
              <a:rPr lang="zh-CN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r>
              <a:rPr lang="en-US" altLang="zh-CN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x5-x7</a:t>
            </a:r>
            <a:r>
              <a:rPr lang="en-US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en-US" altLang="zh-CN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(t0-t2) - </a:t>
            </a:r>
            <a:r>
              <a:rPr lang="zh-CN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临时寄存器，可以由调用者自由使用。</a:t>
            </a:r>
            <a:endParaRPr lang="zh-CN" altLang="en-US" sz="21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⑦</a:t>
            </a:r>
            <a:r>
              <a:rPr lang="zh-CN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r>
              <a:rPr lang="en-US" altLang="zh-CN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x8-x9</a:t>
            </a:r>
            <a:r>
              <a:rPr lang="en-US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en-US" altLang="zh-CN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(s0-s1,</a:t>
            </a:r>
            <a:r>
              <a:rPr lang="en-US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en-US" altLang="zh-CN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fp) - </a:t>
            </a:r>
            <a:r>
              <a:rPr lang="zh-CN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已保存寄存器</a:t>
            </a:r>
            <a:r>
              <a:rPr lang="en-US" altLang="zh-CN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帧指针，需要由调用者保存和恢复。</a:t>
            </a:r>
            <a:endParaRPr lang="zh-CN" altLang="en-US" sz="21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⑧</a:t>
            </a:r>
            <a:r>
              <a:rPr lang="zh-CN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r>
              <a:rPr lang="en-US" altLang="zh-CN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x10-x11</a:t>
            </a:r>
            <a:r>
              <a:rPr lang="en-US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en-US" altLang="zh-CN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(a0-a1) - </a:t>
            </a:r>
            <a:r>
              <a:rPr lang="zh-CN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函数参数</a:t>
            </a:r>
            <a:r>
              <a:rPr lang="en-US" altLang="zh-CN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返回值，用于传递前两个整型或指针参数。</a:t>
            </a:r>
            <a:endParaRPr lang="zh-CN" altLang="en-US" sz="21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⑨</a:t>
            </a:r>
            <a:r>
              <a:rPr lang="zh-CN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r>
              <a:rPr lang="en-US" altLang="zh-CN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x12-x17</a:t>
            </a:r>
            <a:r>
              <a:rPr lang="en-US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en-US" altLang="zh-CN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(a2-a7) - </a:t>
            </a:r>
            <a:r>
              <a:rPr lang="zh-CN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函数参数，用于传递更多的参数。</a:t>
            </a:r>
            <a:endParaRPr lang="zh-CN" altLang="en-US" sz="21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⑩</a:t>
            </a:r>
            <a:r>
              <a:rPr lang="zh-CN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r>
              <a:rPr lang="en-US" altLang="zh-CN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x18-x27</a:t>
            </a:r>
            <a:r>
              <a:rPr lang="en-US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en-US" altLang="zh-CN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(s2-s11) - </a:t>
            </a:r>
            <a:r>
              <a:rPr lang="zh-CN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已保存寄存器，需要由调用者保存和恢复。</a:t>
            </a:r>
            <a:endParaRPr lang="zh-CN" altLang="en-US" sz="21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⑪</a:t>
            </a:r>
            <a:r>
              <a:rPr lang="zh-CN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r>
              <a:rPr lang="en-US" altLang="zh-CN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x28-x31</a:t>
            </a:r>
            <a:r>
              <a:rPr lang="en-US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en-US" altLang="zh-CN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(t3-t6) - </a:t>
            </a:r>
            <a:r>
              <a:rPr lang="zh-CN" altLang="en-US" sz="2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临时寄存器，可以由调用者自由使用。</a:t>
            </a:r>
            <a:endParaRPr lang="zh-CN" altLang="en-US" sz="21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22680" y="2637790"/>
            <a:ext cx="7178040" cy="1750695"/>
          </a:xfrm>
          <a:prstGeom prst="rect">
            <a:avLst/>
          </a:prstGeom>
        </p:spPr>
        <p:txBody>
          <a:bodyPr>
            <a:noAutofit/>
          </a:bodyPr>
          <a:p>
            <a:pPr marL="266700" algn="ctr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指令格式</a:t>
            </a:r>
            <a:endParaRPr lang="zh-CN" altLang="en-US" sz="4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90575" y="254635"/>
            <a:ext cx="7879080" cy="5299710"/>
          </a:xfrm>
          <a:prstGeom prst="rect">
            <a:avLst/>
          </a:prstGeom>
        </p:spPr>
        <p:txBody>
          <a:bodyPr>
            <a:noAutofit/>
          </a:bodyPr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R-type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：用于寄存器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寄存器操作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I-type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：用于短立即数和访存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load 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操作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S-type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：用于访存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store 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操作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B-type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SB-type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）：用于条件跳转操作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U-type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：用于长立即数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J-type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UJ-type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）：用于无条件跳转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899795" y="979170"/>
            <a:ext cx="7661910" cy="936625"/>
          </a:xfrm>
          <a:prstGeom prst="rect">
            <a:avLst/>
          </a:prstGeom>
        </p:spPr>
        <p:txBody>
          <a:bodyPr>
            <a:noAutofit/>
          </a:bodyPr>
          <a:p>
            <a:pPr marL="0" indent="266700" algn="just" defTabSz="266700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</a:rPr>
              <a:t>{</a:t>
            </a:r>
            <a:r>
              <a:rPr lang="zh-CN" altLang="en-US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小端模式，</a:t>
            </a:r>
            <a:r>
              <a:rPr lang="en-US" altLang="zh-CN" sz="320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</a:rPr>
              <a:t>small endian mode}</a:t>
            </a:r>
            <a:endParaRPr lang="en-US" altLang="zh-CN" sz="3200">
              <a:solidFill>
                <a:schemeClr val="tx1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177290" y="2305685"/>
          <a:ext cx="7004050" cy="3408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810"/>
                <a:gridCol w="1400810"/>
                <a:gridCol w="1400810"/>
                <a:gridCol w="1400810"/>
                <a:gridCol w="1400810"/>
              </a:tblGrid>
              <a:tr h="464820">
                <a:tc>
                  <a:txBody>
                    <a:bodyPr/>
                    <a:p>
                      <a:pPr algn="r">
                        <a:buClrTx/>
                        <a:buSzTx/>
                        <a:buFontTx/>
                        <a:buNone/>
                      </a:pPr>
                      <a:endParaRPr lang="en-US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 anchorCtr="0">
                    <a:noFill/>
                  </a:tcPr>
                </a:tc>
                <a:tc>
                  <a:txBody>
                    <a:bodyPr/>
                    <a:p>
                      <a:pPr algn="r">
                        <a:buClrTx/>
                        <a:buSzTx/>
                        <a:buFontTx/>
                        <a:buNone/>
                      </a:pPr>
                      <a:r>
                        <a:rPr lang="en-US" altLang="en-US">
                          <a:solidFill>
                            <a:srgbClr val="FF0000"/>
                          </a:solidFill>
                        </a:rPr>
                        <a:t>12</a:t>
                      </a:r>
                      <a:endParaRPr lang="en-US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 anchorCtr="0">
                    <a:noFill/>
                  </a:tcPr>
                </a:tc>
                <a:tc>
                  <a:txBody>
                    <a:bodyPr/>
                    <a:p>
                      <a:pPr algn="r">
                        <a:buClrTx/>
                        <a:buSzTx/>
                        <a:buFontTx/>
                        <a:buNone/>
                      </a:pPr>
                      <a:r>
                        <a:rPr lang="en-US" altLang="en-US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US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 anchorCtr="0">
                    <a:noFill/>
                  </a:tcPr>
                </a:tc>
                <a:tc>
                  <a:txBody>
                    <a:bodyPr/>
                    <a:p>
                      <a:pPr algn="r">
                        <a:buClrTx/>
                        <a:buSzTx/>
                        <a:buFontTx/>
                        <a:buNone/>
                      </a:pPr>
                      <a:r>
                        <a:rPr lang="en-US" altLang="en-US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US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 anchorCtr="0">
                    <a:noFill/>
                  </a:tcPr>
                </a:tc>
                <a:tc>
                  <a:txBody>
                    <a:bodyPr/>
                    <a:p>
                      <a:pPr algn="r">
                        <a:buClrTx/>
                        <a:buSzTx/>
                        <a:buFontTx/>
                        <a:buNone/>
                      </a:pPr>
                      <a:r>
                        <a:rPr lang="en-US" altLang="en-US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 anchorCtr="0">
                    <a:noFill/>
                  </a:tcPr>
                </a:tc>
              </a:tr>
              <a:tr h="73596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solidFill>
                            <a:srgbClr val="FF0000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R-type</a:t>
                      </a:r>
                      <a:endParaRPr lang="en-US" altLang="zh-CN" sz="1800" b="1">
                        <a:solidFill>
                          <a:srgbClr val="FF0000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 anchor="ctr" anchorCtr="0"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rs2</a:t>
                      </a:r>
                      <a:endParaRPr lang="en-US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rs1</a:t>
                      </a:r>
                      <a:endParaRPr lang="en-US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rd</a:t>
                      </a:r>
                      <a:endParaRPr lang="en-US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>
                          <a:solidFill>
                            <a:schemeClr val="tx1"/>
                          </a:solidFill>
                        </a:rPr>
                        <a:t>op</a:t>
                      </a:r>
                      <a:endParaRPr lang="en-US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</a:tr>
              <a:tr h="73533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solidFill>
                            <a:srgbClr val="FF0000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I-type</a:t>
                      </a:r>
                      <a:endParaRPr lang="en-US" altLang="zh-CN" sz="1800" b="1">
                        <a:solidFill>
                          <a:srgbClr val="FF0000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 anchor="ctr" anchorCtr="0"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b="1">
                          <a:solidFill>
                            <a:schemeClr val="tx1"/>
                          </a:solidFill>
                        </a:rPr>
                        <a:t>imm</a:t>
                      </a:r>
                      <a:endParaRPr lang="en-US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b="1">
                          <a:solidFill>
                            <a:schemeClr val="tx1"/>
                          </a:solidFill>
                        </a:rPr>
                        <a:t>rs1</a:t>
                      </a:r>
                      <a:endParaRPr lang="en-US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b="1">
                          <a:solidFill>
                            <a:schemeClr val="tx1"/>
                          </a:solidFill>
                        </a:rPr>
                        <a:t>rd</a:t>
                      </a:r>
                      <a:endParaRPr lang="en-US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b="1">
                          <a:solidFill>
                            <a:schemeClr val="tx1"/>
                          </a:solidFill>
                        </a:rPr>
                        <a:t>op</a:t>
                      </a:r>
                      <a:endParaRPr lang="en-US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</a:tr>
              <a:tr h="73596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solidFill>
                            <a:srgbClr val="FF0000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SB-type</a:t>
                      </a:r>
                      <a:endParaRPr lang="en-US" altLang="zh-CN" sz="1800" b="1">
                        <a:solidFill>
                          <a:srgbClr val="FF0000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 anchor="ctr" anchorCtr="0"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b="1">
                          <a:solidFill>
                            <a:schemeClr val="tx1"/>
                          </a:solidFill>
                        </a:rPr>
                        <a:t>rs2</a:t>
                      </a:r>
                      <a:endParaRPr lang="en-US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b="1">
                          <a:solidFill>
                            <a:schemeClr val="tx1"/>
                          </a:solidFill>
                        </a:rPr>
                        <a:t>rs1</a:t>
                      </a:r>
                      <a:endParaRPr lang="en-US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b="1">
                          <a:solidFill>
                            <a:schemeClr val="tx1"/>
                          </a:solidFill>
                        </a:rPr>
                        <a:t>imm</a:t>
                      </a:r>
                      <a:endParaRPr lang="en-US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b="1">
                          <a:solidFill>
                            <a:schemeClr val="tx1"/>
                          </a:solidFill>
                        </a:rPr>
                        <a:t>op</a:t>
                      </a:r>
                      <a:endParaRPr lang="en-US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</a:tr>
              <a:tr h="73596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solidFill>
                            <a:srgbClr val="FF0000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UJ-type</a:t>
                      </a:r>
                      <a:endParaRPr lang="en-US" altLang="zh-CN" sz="1800" b="1">
                        <a:solidFill>
                          <a:srgbClr val="FF0000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 anchor="ctr" anchorCtr="0">
                    <a:noFill/>
                  </a:tcPr>
                </a:tc>
                <a:tc grid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b="1">
                          <a:solidFill>
                            <a:schemeClr val="tx1"/>
                          </a:solidFill>
                        </a:rPr>
                        <a:t>imm</a:t>
                      </a:r>
                      <a:endParaRPr lang="en-US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b="1">
                          <a:solidFill>
                            <a:schemeClr val="tx1"/>
                          </a:solidFill>
                        </a:rPr>
                        <a:t>rd</a:t>
                      </a:r>
                      <a:endParaRPr lang="en-US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b="1">
                          <a:solidFill>
                            <a:schemeClr val="tx1"/>
                          </a:solidFill>
                        </a:rPr>
                        <a:t>op</a:t>
                      </a:r>
                      <a:endParaRPr lang="en-US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图片 -21474826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" y="285750"/>
            <a:ext cx="8169275" cy="27444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356870" y="3021965"/>
            <a:ext cx="8488680" cy="3322955"/>
          </a:xfrm>
          <a:prstGeom prst="rect">
            <a:avLst/>
          </a:prstGeom>
        </p:spPr>
        <p:txBody>
          <a:bodyPr wrap="square">
            <a:spAutoFit/>
          </a:bodyPr>
          <a:p>
            <a:pPr marL="299085" indent="-266065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/>
              <a:buChar char=""/>
              <a:tabLst>
                <a:tab pos="1253490" algn="l"/>
                <a:tab pos="1343025" algn="l"/>
              </a:tabLst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</a:rPr>
              <a:t>opcode(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操作码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</a:rPr>
              <a:t>)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：指令的基本操作，这个缩写是它惯用名称。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99085" indent="-266065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/>
              <a:buChar char=""/>
              <a:tabLst>
                <a:tab pos="1253490" algn="l"/>
                <a:tab pos="1343025" algn="l"/>
              </a:tabLst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</a:rPr>
              <a:t>rd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：目的操作寄存器，用来存放操作结果。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99085" indent="-266065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/>
              <a:buChar char=""/>
              <a:tabLst>
                <a:tab pos="1253490" algn="l"/>
                <a:tab pos="1343025" algn="l"/>
              </a:tabLst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</a:rPr>
              <a:t>funct3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：一个另外的操作码字段。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99085" indent="-266065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/>
              <a:buChar char=""/>
              <a:tabLst>
                <a:tab pos="1253490" algn="l"/>
                <a:tab pos="1343025" algn="l"/>
              </a:tabLst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</a:rPr>
              <a:t>rs1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：第一个源操作数寄存器。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99085" indent="-266065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/>
              <a:buChar char=""/>
              <a:tabLst>
                <a:tab pos="1253490" algn="l"/>
                <a:tab pos="1343025" algn="l"/>
              </a:tabLst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</a:rPr>
              <a:t>rs2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：第二个源操作数寄存器。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99085" indent="-266065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/>
              <a:buChar char=""/>
              <a:tabLst>
                <a:tab pos="1253490" algn="l"/>
                <a:tab pos="1343025" algn="l"/>
              </a:tabLst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</a:rPr>
              <a:t>funct7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：一个另外的操作码字段。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99085" indent="-266065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/>
              <a:buChar char=""/>
              <a:tabLst>
                <a:tab pos="1253490" algn="l"/>
                <a:tab pos="1343025" algn="l"/>
              </a:tabLst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</a:rPr>
              <a:t>imm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：立即数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22680" y="2637790"/>
            <a:ext cx="7178040" cy="1750695"/>
          </a:xfrm>
          <a:prstGeom prst="rect">
            <a:avLst/>
          </a:prstGeom>
        </p:spPr>
        <p:txBody>
          <a:bodyPr>
            <a:noAutofit/>
          </a:bodyPr>
          <a:p>
            <a:pPr marL="266700" algn="ctr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RV32I</a:t>
            </a:r>
            <a:r>
              <a:rPr lang="zh-CN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基础指令集</a:t>
            </a:r>
            <a:endParaRPr lang="zh-CN" altLang="en-US" sz="4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90575" y="254635"/>
            <a:ext cx="7879080" cy="5299710"/>
          </a:xfrm>
          <a:prstGeom prst="rect">
            <a:avLst/>
          </a:prstGeom>
        </p:spPr>
        <p:txBody>
          <a:bodyPr>
            <a:noAutofit/>
          </a:bodyPr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RV32I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指令集中包含了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47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条基础指令，涵盖了整数运算、存储器访问、控制转移和系统控制几个大类。本项目需实现除系统控制的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ECALL/EBREAK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、内存同步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FENCE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指令及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CSR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访问指令外的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37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条指令。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22680" y="2637790"/>
            <a:ext cx="7178040" cy="1750695"/>
          </a:xfrm>
          <a:prstGeom prst="rect">
            <a:avLst/>
          </a:prstGeom>
        </p:spPr>
        <p:txBody>
          <a:bodyPr>
            <a:noAutofit/>
          </a:bodyPr>
          <a:p>
            <a:pPr marL="1009650" indent="-742950" algn="ctr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en-US" altLang="zh-CN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型指令包括加法、减法、逻辑运算、移位运算</a:t>
            </a:r>
            <a:endParaRPr lang="zh-CN" altLang="en-US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565" smtClean="0"/>
            </a:fld>
            <a:endParaRPr lang="zh-CN" altLang="en-US" sz="565"/>
          </a:p>
        </p:txBody>
      </p:sp>
      <p:sp>
        <p:nvSpPr>
          <p:cNvPr id="100" name="BackShape2"/>
          <p:cNvSpPr/>
          <p:nvPr/>
        </p:nvSpPr>
        <p:spPr>
          <a:xfrm>
            <a:off x="4919723" y="5479925"/>
            <a:ext cx="803024" cy="57672"/>
          </a:xfrm>
          <a:prstGeom prst="rect">
            <a:avLst/>
          </a:prstGeom>
          <a:solidFill>
            <a:schemeClr val="accent2">
              <a:lumMod val="10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200"/>
          </a:p>
        </p:txBody>
      </p:sp>
      <p:sp>
        <p:nvSpPr>
          <p:cNvPr id="101" name="BackShape3"/>
          <p:cNvSpPr/>
          <p:nvPr/>
        </p:nvSpPr>
        <p:spPr>
          <a:xfrm>
            <a:off x="5757661" y="5479925"/>
            <a:ext cx="803024" cy="57672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200"/>
          </a:p>
        </p:txBody>
      </p:sp>
      <p:sp>
        <p:nvSpPr>
          <p:cNvPr id="102" name="BackShape4"/>
          <p:cNvSpPr/>
          <p:nvPr/>
        </p:nvSpPr>
        <p:spPr>
          <a:xfrm>
            <a:off x="6595600" y="5479925"/>
            <a:ext cx="803024" cy="57672"/>
          </a:xfrm>
          <a:prstGeom prst="rect">
            <a:avLst/>
          </a:prstGeom>
          <a:solidFill>
            <a:schemeClr val="accent4">
              <a:lumMod val="10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200"/>
          </a:p>
        </p:txBody>
      </p:sp>
      <p:sp>
        <p:nvSpPr>
          <p:cNvPr id="103" name="BackShape5"/>
          <p:cNvSpPr/>
          <p:nvPr/>
        </p:nvSpPr>
        <p:spPr>
          <a:xfrm>
            <a:off x="7433537" y="5479925"/>
            <a:ext cx="803024" cy="57672"/>
          </a:xfrm>
          <a:prstGeom prst="rect">
            <a:avLst/>
          </a:prstGeom>
          <a:solidFill>
            <a:schemeClr val="accent5">
              <a:lumMod val="10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200"/>
          </a:p>
        </p:txBody>
      </p:sp>
      <p:sp>
        <p:nvSpPr>
          <p:cNvPr id="63" name="标题 1"/>
          <p:cNvSpPr>
            <a:spLocks noGrp="1"/>
          </p:cNvSpPr>
          <p:nvPr>
            <p:ph type="title"/>
          </p:nvPr>
        </p:nvSpPr>
        <p:spPr>
          <a:xfrm>
            <a:off x="212866" y="701442"/>
            <a:ext cx="8137922" cy="771524"/>
          </a:xfrm>
        </p:spPr>
        <p:txBody>
          <a:bodyPr>
            <a:normAutofit/>
          </a:bodyPr>
          <a:lstStyle/>
          <a:p>
            <a:pPr marL="171450" indent="-171450"/>
            <a:r>
              <a:rPr lang="zh-CN" altLang="en-US" sz="1800" dirty="0">
                <a:solidFill>
                  <a:schemeClr val="accent5"/>
                </a:solidFill>
                <a:latin typeface="+mn-ea"/>
                <a:ea typeface="+mn-ea"/>
              </a:rPr>
              <a:t>基于</a:t>
            </a:r>
            <a:r>
              <a:rPr lang="en-US" altLang="zh-CN" sz="1800" dirty="0">
                <a:solidFill>
                  <a:schemeClr val="accent5"/>
                </a:solidFill>
                <a:latin typeface="+mn-ea"/>
                <a:ea typeface="+mn-ea"/>
              </a:rPr>
              <a:t>FPGA</a:t>
            </a:r>
            <a:r>
              <a:rPr lang="zh-CN" altLang="en-US" sz="1800" dirty="0">
                <a:solidFill>
                  <a:schemeClr val="accent5"/>
                </a:solidFill>
                <a:latin typeface="+mn-ea"/>
                <a:ea typeface="+mn-ea"/>
              </a:rPr>
              <a:t>的</a:t>
            </a:r>
            <a:r>
              <a:rPr lang="en-US" altLang="zh-CN" sz="1800" dirty="0">
                <a:solidFill>
                  <a:schemeClr val="accent5"/>
                </a:solidFill>
                <a:latin typeface="+mn-ea"/>
                <a:ea typeface="+mn-ea"/>
              </a:rPr>
              <a:t>RISC-V CPU</a:t>
            </a:r>
            <a:r>
              <a:rPr lang="zh-CN" altLang="en-US" sz="1800" dirty="0">
                <a:solidFill>
                  <a:schemeClr val="accent5"/>
                </a:solidFill>
                <a:latin typeface="+mn-ea"/>
                <a:ea typeface="+mn-ea"/>
              </a:rPr>
              <a:t>硬件及其</a:t>
            </a:r>
            <a:r>
              <a:rPr lang="en-US" altLang="zh-CN" sz="1800" dirty="0">
                <a:solidFill>
                  <a:schemeClr val="accent5"/>
                </a:solidFill>
                <a:latin typeface="+mn-ea"/>
                <a:ea typeface="+mn-ea"/>
              </a:rPr>
              <a:t>SoC</a:t>
            </a:r>
            <a:r>
              <a:rPr lang="zh-CN" altLang="en-US" sz="1800" dirty="0">
                <a:solidFill>
                  <a:schemeClr val="accent5"/>
                </a:solidFill>
                <a:latin typeface="+mn-ea"/>
                <a:ea typeface="+mn-ea"/>
              </a:rPr>
              <a:t>系统的设计</a:t>
            </a:r>
            <a:endParaRPr lang="zh-CN" altLang="en-US" sz="1800" dirty="0">
              <a:solidFill>
                <a:schemeClr val="accent5"/>
              </a:solidFill>
              <a:latin typeface="+mn-ea"/>
              <a:ea typeface="+mn-ea"/>
            </a:endParaRPr>
          </a:p>
        </p:txBody>
      </p:sp>
      <p:sp>
        <p:nvSpPr>
          <p:cNvPr id="64" name="标题 1"/>
          <p:cNvSpPr txBox="1"/>
          <p:nvPr>
            <p:custDataLst>
              <p:tags r:id="rId1"/>
            </p:custDataLst>
          </p:nvPr>
        </p:nvSpPr>
        <p:spPr>
          <a:xfrm>
            <a:off x="430222" y="1607707"/>
            <a:ext cx="4823568" cy="37029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just" fontAlgn="auto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、</a:t>
            </a:r>
            <a:r>
              <a:rPr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按一个时钟周期执行一条指令，将上述的功能部件（除数据存储器和指令存储器）有机地连接起来，以构成一个完整的单周期CPU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indent="0" algn="just" fontAlgn="auto">
              <a:lnSpc>
                <a:spcPct val="100000"/>
              </a:lnSpc>
              <a:spcBef>
                <a:spcPts val="1200"/>
              </a:spcBef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indent="0" algn="just" fontAlgn="auto">
              <a:lnSpc>
                <a:spcPct val="100000"/>
              </a:lnSpc>
              <a:spcBef>
                <a:spcPts val="1200"/>
              </a:spcBef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indent="0" algn="just" fontAlgn="auto">
              <a:lnSpc>
                <a:spcPct val="100000"/>
              </a:lnSpc>
              <a:spcBef>
                <a:spcPts val="1200"/>
              </a:spcBef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îṡḷíḓê"/>
          <p:cNvSpPr/>
          <p:nvPr/>
        </p:nvSpPr>
        <p:spPr>
          <a:xfrm>
            <a:off x="310736" y="1588197"/>
            <a:ext cx="402555" cy="40255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68580" tIns="34290" rIns="68580" bIns="3429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1200" b="1" dirty="0">
                <a:solidFill>
                  <a:schemeClr val="bg1"/>
                </a:solidFill>
              </a:rPr>
              <a:t>02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íslïḋè"/>
          <p:cNvSpPr/>
          <p:nvPr/>
        </p:nvSpPr>
        <p:spPr bwMode="auto">
          <a:xfrm>
            <a:off x="807139" y="1589502"/>
            <a:ext cx="379091" cy="315717"/>
          </a:xfrm>
          <a:custGeom>
            <a:avLst/>
            <a:gdLst>
              <a:gd name="connsiteX0" fmla="*/ 246781 w 608274"/>
              <a:gd name="connsiteY0" fmla="*/ 438498 h 506589"/>
              <a:gd name="connsiteX1" fmla="*/ 246781 w 608274"/>
              <a:gd name="connsiteY1" fmla="*/ 467297 h 506589"/>
              <a:gd name="connsiteX2" fmla="*/ 300340 w 608274"/>
              <a:gd name="connsiteY2" fmla="*/ 446881 h 506589"/>
              <a:gd name="connsiteX3" fmla="*/ 213321 w 608274"/>
              <a:gd name="connsiteY3" fmla="*/ 304884 h 506589"/>
              <a:gd name="connsiteX4" fmla="*/ 33460 w 608274"/>
              <a:gd name="connsiteY4" fmla="*/ 322334 h 506589"/>
              <a:gd name="connsiteX5" fmla="*/ 33460 w 608274"/>
              <a:gd name="connsiteY5" fmla="*/ 454352 h 506589"/>
              <a:gd name="connsiteX6" fmla="*/ 213321 w 608274"/>
              <a:gd name="connsiteY6" fmla="*/ 471802 h 506589"/>
              <a:gd name="connsiteX7" fmla="*/ 228395 w 608274"/>
              <a:gd name="connsiteY7" fmla="*/ 270439 h 506589"/>
              <a:gd name="connsiteX8" fmla="*/ 241243 w 608274"/>
              <a:gd name="connsiteY8" fmla="*/ 274602 h 506589"/>
              <a:gd name="connsiteX9" fmla="*/ 246781 w 608274"/>
              <a:gd name="connsiteY9" fmla="*/ 286749 h 506589"/>
              <a:gd name="connsiteX10" fmla="*/ 246781 w 608274"/>
              <a:gd name="connsiteY10" fmla="*/ 405252 h 506589"/>
              <a:gd name="connsiteX11" fmla="*/ 366689 w 608274"/>
              <a:gd name="connsiteY11" fmla="*/ 423957 h 506589"/>
              <a:gd name="connsiteX12" fmla="*/ 380678 w 608274"/>
              <a:gd name="connsiteY12" fmla="*/ 438441 h 506589"/>
              <a:gd name="connsiteX13" fmla="*/ 370115 w 608274"/>
              <a:gd name="connsiteY13" fmla="*/ 455493 h 506589"/>
              <a:gd name="connsiteX14" fmla="*/ 236104 w 608274"/>
              <a:gd name="connsiteY14" fmla="*/ 506589 h 506589"/>
              <a:gd name="connsiteX15" fmla="*/ 235590 w 608274"/>
              <a:gd name="connsiteY15" fmla="*/ 505334 h 506589"/>
              <a:gd name="connsiteX16" fmla="*/ 230051 w 608274"/>
              <a:gd name="connsiteY16" fmla="*/ 506304 h 506589"/>
              <a:gd name="connsiteX17" fmla="*/ 228395 w 608274"/>
              <a:gd name="connsiteY17" fmla="*/ 506247 h 506589"/>
              <a:gd name="connsiteX18" fmla="*/ 15074 w 608274"/>
              <a:gd name="connsiteY18" fmla="*/ 485546 h 506589"/>
              <a:gd name="connsiteX19" fmla="*/ 0 w 608274"/>
              <a:gd name="connsiteY19" fmla="*/ 469236 h 506589"/>
              <a:gd name="connsiteX20" fmla="*/ 0 w 608274"/>
              <a:gd name="connsiteY20" fmla="*/ 307450 h 506589"/>
              <a:gd name="connsiteX21" fmla="*/ 15074 w 608274"/>
              <a:gd name="connsiteY21" fmla="*/ 291083 h 506589"/>
              <a:gd name="connsiteX22" fmla="*/ 362895 w 608274"/>
              <a:gd name="connsiteY22" fmla="*/ 0 h 506589"/>
              <a:gd name="connsiteX23" fmla="*/ 468824 w 608274"/>
              <a:gd name="connsiteY23" fmla="*/ 90151 h 506589"/>
              <a:gd name="connsiteX24" fmla="*/ 463285 w 608274"/>
              <a:gd name="connsiteY24" fmla="*/ 153046 h 506589"/>
              <a:gd name="connsiteX25" fmla="*/ 429822 w 608274"/>
              <a:gd name="connsiteY25" fmla="*/ 235157 h 506589"/>
              <a:gd name="connsiteX26" fmla="*/ 485556 w 608274"/>
              <a:gd name="connsiteY26" fmla="*/ 284366 h 506589"/>
              <a:gd name="connsiteX27" fmla="*/ 580407 w 608274"/>
              <a:gd name="connsiteY27" fmla="*/ 317210 h 506589"/>
              <a:gd name="connsiteX28" fmla="*/ 608274 w 608274"/>
              <a:gd name="connsiteY28" fmla="*/ 388316 h 506589"/>
              <a:gd name="connsiteX29" fmla="*/ 608274 w 608274"/>
              <a:gd name="connsiteY29" fmla="*/ 480691 h 506589"/>
              <a:gd name="connsiteX30" fmla="*/ 391162 w 608274"/>
              <a:gd name="connsiteY30" fmla="*/ 480691 h 506589"/>
              <a:gd name="connsiteX31" fmla="*/ 412805 w 608274"/>
              <a:gd name="connsiteY31" fmla="*/ 434960 h 506589"/>
              <a:gd name="connsiteX32" fmla="*/ 370776 w 608274"/>
              <a:gd name="connsiteY32" fmla="*/ 391566 h 506589"/>
              <a:gd name="connsiteX33" fmla="*/ 279065 w 608274"/>
              <a:gd name="connsiteY33" fmla="*/ 377254 h 506589"/>
              <a:gd name="connsiteX34" fmla="*/ 279065 w 608274"/>
              <a:gd name="connsiteY34" fmla="*/ 286761 h 506589"/>
              <a:gd name="connsiteX35" fmla="*/ 275810 w 608274"/>
              <a:gd name="connsiteY35" fmla="*/ 269997 h 506589"/>
              <a:gd name="connsiteX36" fmla="*/ 295968 w 608274"/>
              <a:gd name="connsiteY36" fmla="*/ 235157 h 506589"/>
              <a:gd name="connsiteX37" fmla="*/ 262505 w 608274"/>
              <a:gd name="connsiteY37" fmla="*/ 153046 h 506589"/>
              <a:gd name="connsiteX38" fmla="*/ 256909 w 608274"/>
              <a:gd name="connsiteY38" fmla="*/ 90151 h 506589"/>
              <a:gd name="connsiteX39" fmla="*/ 362895 w 608274"/>
              <a:gd name="connsiteY39" fmla="*/ 0 h 506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274" h="506589">
                <a:moveTo>
                  <a:pt x="246781" y="438498"/>
                </a:moveTo>
                <a:lnTo>
                  <a:pt x="246781" y="467297"/>
                </a:lnTo>
                <a:lnTo>
                  <a:pt x="300340" y="446881"/>
                </a:lnTo>
                <a:close/>
                <a:moveTo>
                  <a:pt x="213321" y="304884"/>
                </a:moveTo>
                <a:lnTo>
                  <a:pt x="33460" y="322334"/>
                </a:lnTo>
                <a:lnTo>
                  <a:pt x="33460" y="454352"/>
                </a:lnTo>
                <a:lnTo>
                  <a:pt x="213321" y="471802"/>
                </a:lnTo>
                <a:close/>
                <a:moveTo>
                  <a:pt x="228395" y="270439"/>
                </a:moveTo>
                <a:cubicBezTo>
                  <a:pt x="233077" y="269983"/>
                  <a:pt x="237760" y="271466"/>
                  <a:pt x="241243" y="274602"/>
                </a:cubicBezTo>
                <a:cubicBezTo>
                  <a:pt x="244783" y="277739"/>
                  <a:pt x="246781" y="282130"/>
                  <a:pt x="246781" y="286749"/>
                </a:cubicBezTo>
                <a:lnTo>
                  <a:pt x="246781" y="405252"/>
                </a:lnTo>
                <a:lnTo>
                  <a:pt x="366689" y="423957"/>
                </a:lnTo>
                <a:cubicBezTo>
                  <a:pt x="374111" y="425154"/>
                  <a:pt x="379878" y="431085"/>
                  <a:pt x="380678" y="438441"/>
                </a:cubicBezTo>
                <a:cubicBezTo>
                  <a:pt x="381477" y="445798"/>
                  <a:pt x="377138" y="452812"/>
                  <a:pt x="370115" y="455493"/>
                </a:cubicBezTo>
                <a:lnTo>
                  <a:pt x="236104" y="506589"/>
                </a:lnTo>
                <a:lnTo>
                  <a:pt x="235590" y="505334"/>
                </a:lnTo>
                <a:cubicBezTo>
                  <a:pt x="233820" y="505962"/>
                  <a:pt x="231936" y="506304"/>
                  <a:pt x="230051" y="506304"/>
                </a:cubicBezTo>
                <a:cubicBezTo>
                  <a:pt x="229480" y="506304"/>
                  <a:pt x="228966" y="506304"/>
                  <a:pt x="228395" y="506247"/>
                </a:cubicBezTo>
                <a:lnTo>
                  <a:pt x="15074" y="485546"/>
                </a:lnTo>
                <a:cubicBezTo>
                  <a:pt x="6509" y="484748"/>
                  <a:pt x="0" y="477676"/>
                  <a:pt x="0" y="469236"/>
                </a:cubicBezTo>
                <a:lnTo>
                  <a:pt x="0" y="307450"/>
                </a:lnTo>
                <a:cubicBezTo>
                  <a:pt x="0" y="299010"/>
                  <a:pt x="6509" y="291938"/>
                  <a:pt x="15074" y="291083"/>
                </a:cubicBezTo>
                <a:close/>
                <a:moveTo>
                  <a:pt x="362895" y="0"/>
                </a:moveTo>
                <a:cubicBezTo>
                  <a:pt x="454777" y="0"/>
                  <a:pt x="466369" y="64320"/>
                  <a:pt x="468824" y="90151"/>
                </a:cubicBezTo>
                <a:cubicBezTo>
                  <a:pt x="468824" y="90151"/>
                  <a:pt x="507884" y="131206"/>
                  <a:pt x="463285" y="153046"/>
                </a:cubicBezTo>
                <a:cubicBezTo>
                  <a:pt x="463285" y="153046"/>
                  <a:pt x="463285" y="205049"/>
                  <a:pt x="429822" y="235157"/>
                </a:cubicBezTo>
                <a:cubicBezTo>
                  <a:pt x="429822" y="235157"/>
                  <a:pt x="401898" y="257053"/>
                  <a:pt x="485556" y="284366"/>
                </a:cubicBezTo>
                <a:lnTo>
                  <a:pt x="580407" y="317210"/>
                </a:lnTo>
                <a:cubicBezTo>
                  <a:pt x="580407" y="317210"/>
                  <a:pt x="608274" y="317210"/>
                  <a:pt x="608274" y="388316"/>
                </a:cubicBezTo>
                <a:lnTo>
                  <a:pt x="608274" y="480691"/>
                </a:lnTo>
                <a:lnTo>
                  <a:pt x="391162" y="480691"/>
                </a:lnTo>
                <a:cubicBezTo>
                  <a:pt x="406123" y="470598"/>
                  <a:pt x="414803" y="453207"/>
                  <a:pt x="412805" y="434960"/>
                </a:cubicBezTo>
                <a:cubicBezTo>
                  <a:pt x="410406" y="412892"/>
                  <a:pt x="393161" y="395045"/>
                  <a:pt x="370776" y="391566"/>
                </a:cubicBezTo>
                <a:lnTo>
                  <a:pt x="279065" y="377254"/>
                </a:lnTo>
                <a:lnTo>
                  <a:pt x="279065" y="286761"/>
                </a:lnTo>
                <a:cubicBezTo>
                  <a:pt x="279065" y="280945"/>
                  <a:pt x="277809" y="275357"/>
                  <a:pt x="275810" y="269997"/>
                </a:cubicBezTo>
                <a:cubicBezTo>
                  <a:pt x="314470" y="249754"/>
                  <a:pt x="295968" y="235157"/>
                  <a:pt x="295968" y="235157"/>
                </a:cubicBezTo>
                <a:cubicBezTo>
                  <a:pt x="262505" y="205049"/>
                  <a:pt x="262505" y="153046"/>
                  <a:pt x="262505" y="153046"/>
                </a:cubicBezTo>
                <a:cubicBezTo>
                  <a:pt x="217906" y="131206"/>
                  <a:pt x="256909" y="90151"/>
                  <a:pt x="256909" y="90151"/>
                </a:cubicBezTo>
                <a:cubicBezTo>
                  <a:pt x="259421" y="64320"/>
                  <a:pt x="277010" y="0"/>
                  <a:pt x="3628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1200"/>
          </a:p>
        </p:txBody>
      </p:sp>
      <p:sp>
        <p:nvSpPr>
          <p:cNvPr id="2" name="矩形 1"/>
          <p:cNvSpPr/>
          <p:nvPr/>
        </p:nvSpPr>
        <p:spPr>
          <a:xfrm>
            <a:off x="310735" y="2024225"/>
            <a:ext cx="5062543" cy="3343750"/>
          </a:xfrm>
          <a:prstGeom prst="rect">
            <a:avLst/>
          </a:prstGeom>
          <a:noFill/>
          <a:ln>
            <a:solidFill>
              <a:srgbClr val="001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" name="矩形 4"/>
          <p:cNvSpPr>
            <a:spLocks noChangeAspect="1"/>
          </p:cNvSpPr>
          <p:nvPr/>
        </p:nvSpPr>
        <p:spPr>
          <a:xfrm>
            <a:off x="5722746" y="2024225"/>
            <a:ext cx="2628041" cy="33437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图片 -21474826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465" y="1834515"/>
            <a:ext cx="8494395" cy="3073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9225" y="254635"/>
            <a:ext cx="8870315" cy="5299710"/>
          </a:xfrm>
          <a:prstGeom prst="rect">
            <a:avLst/>
          </a:prstGeom>
        </p:spPr>
        <p:txBody>
          <a:bodyPr>
            <a:noAutofit/>
          </a:bodyPr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ADD rd, rs1, rs2: 将寄存器rs1和rs2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中的值相加，结果存储在rd。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SUB rd, rs1, rs2: 从寄存器rs1中减去寄存器rs2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的值，结果存储在rd。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AND rd, rs1, rs2: 寄存器rs1和rs2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按位与，结果存储在rd。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OR rd, rs1, rs2: 寄存器rs1和rs2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按位或，结果存储在rd。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XOR rd, rs1, rs2: 寄存器rs1和rs2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按位异或，结果存储在rd。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SLL rd, rs1, rs2: 寄存器rs1左移rs2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位（逻辑左移），结果存储在rd。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SLT rd, rs1, rs2: 如果rs1小于rs2（有符号比较），则rd设置为1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，否则设置为0。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SLTU rd, rs1, rs2: 如果rs1小于rs2（无符号比较），则rd设置为1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，否则设置为0。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SRL rd, rs1, rs2: 寄存器rs1右移rs2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位（逻辑右移），结果存储在rd。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SRA rd, rs1, rs2: 寄存器rs1右移rs2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位（算术右移），结果存储在rd。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22680" y="2637790"/>
            <a:ext cx="7178040" cy="1750695"/>
          </a:xfrm>
          <a:prstGeom prst="rect">
            <a:avLst/>
          </a:prstGeom>
        </p:spPr>
        <p:txBody>
          <a:bodyPr>
            <a:noAutofit/>
          </a:bodyPr>
          <a:p>
            <a:pPr marL="1009650" indent="-742950" algn="ctr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 startAt="2"/>
            </a:pPr>
            <a:r>
              <a:rPr lang="en-US" altLang="zh-CN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型指令包括立即数的运算和</a:t>
            </a:r>
            <a:r>
              <a:rPr lang="en-US" altLang="zh-CN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load</a:t>
            </a:r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指令</a:t>
            </a:r>
            <a:endParaRPr lang="zh-CN" altLang="en-US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图片 -21474826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35" y="1922145"/>
            <a:ext cx="8695055" cy="29394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9225" y="254635"/>
            <a:ext cx="8870315" cy="5299710"/>
          </a:xfrm>
          <a:prstGeom prst="rect">
            <a:avLst/>
          </a:prstGeom>
        </p:spPr>
        <p:txBody>
          <a:bodyPr>
            <a:noAutofit/>
          </a:bodyPr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ADDI rd, rs1, imm: 将寄存器rs1中的值加上立即数imm，结果存储在rd。立即数imm是12位，其中最高位是符号位。如果imm[11]为1，则需要进行符号扩展，将imm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扩展到32位。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ANDI rd, rs1, imm: 寄存器rs1和立即数imm按位与，结果存储在rd。imm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也是12位，并遵循同样的符号扩展规则。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ORI rd, rs1, imm: 寄存器rs1和立即数imm按位或，结果存储在rd。立即数imm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同样为12位，且根据最高位决定是否进行符号扩展。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XORI rd, rs1, imm: 寄存器rs1和立即数imm按位异或，结果存储在rd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。立即数imm的处理方式相同。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9225" y="254635"/>
            <a:ext cx="8870315" cy="5299710"/>
          </a:xfrm>
          <a:prstGeom prst="rect">
            <a:avLst/>
          </a:prstGeom>
        </p:spPr>
        <p:txBody>
          <a:bodyPr>
            <a:noAutofit/>
          </a:bodyPr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SLLI rd, rs1, shamt: 寄存器rs1左移shamt位（逻辑左移），结果存储在rd。shamt是立即数但仅使用低5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位（对于RV32I）。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SLTI rd, rs1, imm: 如果rs1小于立即数imm（有符号比较），则rd设置为1，否则设置为0。imm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为12位并可能需要符号扩展。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SLTIU rd, rs1, imm: 如果rs1小于立即数imm（无符号比较），则rd设置为1，否则设置为0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。imm的处理方式同上。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SRLI/SRAI rd, rs1, shamt: 寄存器rs1右移shamt位（逻辑/算术右移），结果存储在rd。shamt是立即数但仅使用低5位（对于RV32I）。SRAI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会考虑符号位进行扩展，而SRLI不会。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图片 -21474826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480" y="417830"/>
            <a:ext cx="8275955" cy="33578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9225" y="254635"/>
            <a:ext cx="8870315" cy="5299710"/>
          </a:xfrm>
          <a:prstGeom prst="rect">
            <a:avLst/>
          </a:prstGeom>
        </p:spPr>
        <p:txBody>
          <a:bodyPr>
            <a:noAutofit/>
          </a:bodyPr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LB rd, offset(rs1):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从内存地址</a:t>
            </a: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rs1 + offset</a:t>
            </a: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加载一个有符号字节（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位），结果存储在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rd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LH rd, offset(rs1):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从内存地址</a:t>
            </a: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rs1 + offset</a:t>
            </a: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加载一个有符号半字（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16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位），结果存储在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rd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LW rd, offset(rs1):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从内存地址</a:t>
            </a: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rs1 + offset</a:t>
            </a: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加载一个字（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32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位），结果存储在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rd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LBU rd, offset(rs1):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从内存地址</a:t>
            </a: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rs1 + offset</a:t>
            </a: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加载一个无符号字节（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位），结果存储在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rd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LHU rd, offset(rs1):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从内存地址</a:t>
            </a: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rs1 + offset</a:t>
            </a: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加载一个无符号半字（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16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位），结果存储在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rd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中。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22680" y="2637790"/>
            <a:ext cx="7178040" cy="1750695"/>
          </a:xfrm>
          <a:prstGeom prst="rect">
            <a:avLst/>
          </a:prstGeom>
        </p:spPr>
        <p:txBody>
          <a:bodyPr>
            <a:noAutofit/>
          </a:bodyPr>
          <a:p>
            <a:pPr marL="1009650" indent="-742950" algn="ctr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 startAt="3"/>
            </a:pPr>
            <a:r>
              <a:rPr lang="en-US" altLang="zh-CN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型指令包括</a:t>
            </a:r>
            <a:r>
              <a:rPr lang="en-US" altLang="zh-CN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store</a:t>
            </a:r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指令</a:t>
            </a:r>
            <a:endParaRPr lang="zh-CN" altLang="en-US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图片 -21474826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11655"/>
            <a:ext cx="8258810" cy="2234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565" smtClean="0"/>
            </a:fld>
            <a:endParaRPr lang="zh-CN" altLang="en-US" sz="565"/>
          </a:p>
        </p:txBody>
      </p:sp>
      <p:sp>
        <p:nvSpPr>
          <p:cNvPr id="100" name="BackShape2"/>
          <p:cNvSpPr/>
          <p:nvPr/>
        </p:nvSpPr>
        <p:spPr>
          <a:xfrm>
            <a:off x="4919723" y="5479925"/>
            <a:ext cx="803024" cy="57672"/>
          </a:xfrm>
          <a:prstGeom prst="rect">
            <a:avLst/>
          </a:prstGeom>
          <a:solidFill>
            <a:schemeClr val="accent2">
              <a:lumMod val="10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200"/>
          </a:p>
        </p:txBody>
      </p:sp>
      <p:sp>
        <p:nvSpPr>
          <p:cNvPr id="101" name="BackShape3"/>
          <p:cNvSpPr/>
          <p:nvPr/>
        </p:nvSpPr>
        <p:spPr>
          <a:xfrm>
            <a:off x="5757661" y="5479925"/>
            <a:ext cx="803024" cy="57672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200"/>
          </a:p>
        </p:txBody>
      </p:sp>
      <p:sp>
        <p:nvSpPr>
          <p:cNvPr id="102" name="BackShape4"/>
          <p:cNvSpPr/>
          <p:nvPr/>
        </p:nvSpPr>
        <p:spPr>
          <a:xfrm>
            <a:off x="6595600" y="5479925"/>
            <a:ext cx="803024" cy="57672"/>
          </a:xfrm>
          <a:prstGeom prst="rect">
            <a:avLst/>
          </a:prstGeom>
          <a:solidFill>
            <a:schemeClr val="accent4">
              <a:lumMod val="10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200"/>
          </a:p>
        </p:txBody>
      </p:sp>
      <p:sp>
        <p:nvSpPr>
          <p:cNvPr id="103" name="BackShape5"/>
          <p:cNvSpPr/>
          <p:nvPr/>
        </p:nvSpPr>
        <p:spPr>
          <a:xfrm>
            <a:off x="7433537" y="5479925"/>
            <a:ext cx="803024" cy="57672"/>
          </a:xfrm>
          <a:prstGeom prst="rect">
            <a:avLst/>
          </a:prstGeom>
          <a:solidFill>
            <a:schemeClr val="accent5">
              <a:lumMod val="10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200"/>
          </a:p>
        </p:txBody>
      </p:sp>
      <p:sp>
        <p:nvSpPr>
          <p:cNvPr id="63" name="标题 1"/>
          <p:cNvSpPr>
            <a:spLocks noGrp="1"/>
          </p:cNvSpPr>
          <p:nvPr>
            <p:ph type="title"/>
          </p:nvPr>
        </p:nvSpPr>
        <p:spPr>
          <a:xfrm>
            <a:off x="212866" y="110257"/>
            <a:ext cx="8137922" cy="771524"/>
          </a:xfrm>
        </p:spPr>
        <p:txBody>
          <a:bodyPr>
            <a:normAutofit/>
          </a:bodyPr>
          <a:lstStyle/>
          <a:p>
            <a:pPr marL="171450" indent="-171450"/>
            <a:r>
              <a:rPr lang="zh-CN" altLang="en-US" sz="1800" dirty="0">
                <a:solidFill>
                  <a:schemeClr val="accent5"/>
                </a:solidFill>
                <a:latin typeface="+mn-ea"/>
                <a:ea typeface="+mn-ea"/>
              </a:rPr>
              <a:t>基于</a:t>
            </a:r>
            <a:r>
              <a:rPr lang="en-US" altLang="zh-CN" sz="1800" dirty="0">
                <a:solidFill>
                  <a:schemeClr val="accent5"/>
                </a:solidFill>
                <a:latin typeface="+mn-ea"/>
                <a:ea typeface="+mn-ea"/>
              </a:rPr>
              <a:t>FPGA</a:t>
            </a:r>
            <a:r>
              <a:rPr lang="zh-CN" altLang="en-US" sz="1800" dirty="0">
                <a:solidFill>
                  <a:schemeClr val="accent5"/>
                </a:solidFill>
                <a:latin typeface="+mn-ea"/>
                <a:ea typeface="+mn-ea"/>
              </a:rPr>
              <a:t>的</a:t>
            </a:r>
            <a:r>
              <a:rPr lang="en-US" altLang="zh-CN" sz="1800" dirty="0">
                <a:solidFill>
                  <a:schemeClr val="accent5"/>
                </a:solidFill>
                <a:latin typeface="+mn-ea"/>
                <a:ea typeface="+mn-ea"/>
              </a:rPr>
              <a:t>RISC-V CPU</a:t>
            </a:r>
            <a:r>
              <a:rPr lang="zh-CN" altLang="en-US" sz="1800" dirty="0">
                <a:solidFill>
                  <a:schemeClr val="accent5"/>
                </a:solidFill>
                <a:latin typeface="+mn-ea"/>
                <a:ea typeface="+mn-ea"/>
              </a:rPr>
              <a:t>硬件及其</a:t>
            </a:r>
            <a:r>
              <a:rPr lang="en-US" altLang="zh-CN" sz="1800" dirty="0">
                <a:solidFill>
                  <a:schemeClr val="accent5"/>
                </a:solidFill>
                <a:latin typeface="+mn-ea"/>
                <a:ea typeface="+mn-ea"/>
              </a:rPr>
              <a:t>SoC</a:t>
            </a:r>
            <a:r>
              <a:rPr lang="zh-CN" altLang="en-US" sz="1800" dirty="0">
                <a:solidFill>
                  <a:schemeClr val="accent5"/>
                </a:solidFill>
                <a:latin typeface="+mn-ea"/>
                <a:ea typeface="+mn-ea"/>
              </a:rPr>
              <a:t>系统的设计</a:t>
            </a:r>
            <a:endParaRPr lang="zh-CN" altLang="en-US" sz="1800" dirty="0">
              <a:solidFill>
                <a:schemeClr val="accent5"/>
              </a:solidFill>
              <a:latin typeface="+mn-ea"/>
              <a:ea typeface="+mn-ea"/>
            </a:endParaRPr>
          </a:p>
        </p:txBody>
      </p:sp>
      <p:sp>
        <p:nvSpPr>
          <p:cNvPr id="64" name="标题 1"/>
          <p:cNvSpPr txBox="1"/>
          <p:nvPr>
            <p:custDataLst>
              <p:tags r:id="rId1"/>
            </p:custDataLst>
          </p:nvPr>
        </p:nvSpPr>
        <p:spPr>
          <a:xfrm>
            <a:off x="3563323" y="2361266"/>
            <a:ext cx="4896252" cy="309425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ts val="3500"/>
              </a:lnSpc>
              <a:spcBef>
                <a:spcPts val="1200"/>
              </a:spcBef>
            </a:pPr>
            <a:r>
              <a:rPr lang="en-US" altLang="zh-CN" sz="1800" dirty="0">
                <a:solidFill>
                  <a:srgbClr val="001E60"/>
                </a:solidFill>
                <a:latin typeface="+mn-ea"/>
                <a:ea typeface="+mn-ea"/>
              </a:rPr>
              <a:t>3</a:t>
            </a:r>
            <a:r>
              <a:rPr lang="zh-CN" altLang="en-US" sz="1800" dirty="0">
                <a:solidFill>
                  <a:srgbClr val="001E60"/>
                </a:solidFill>
                <a:latin typeface="+mn-ea"/>
                <a:ea typeface="+mn-ea"/>
              </a:rPr>
              <a:t>、设计一条总线，将</a:t>
            </a:r>
            <a:r>
              <a:rPr lang="en-US" altLang="zh-CN" sz="1800" dirty="0">
                <a:solidFill>
                  <a:srgbClr val="001E60"/>
                </a:solidFill>
                <a:latin typeface="+mn-ea"/>
                <a:ea typeface="+mn-ea"/>
              </a:rPr>
              <a:t>CPU</a:t>
            </a:r>
            <a:r>
              <a:rPr lang="zh-CN" altLang="en-US" sz="1800" dirty="0">
                <a:solidFill>
                  <a:srgbClr val="001E60"/>
                </a:solidFill>
                <a:latin typeface="+mn-ea"/>
                <a:ea typeface="+mn-ea"/>
              </a:rPr>
              <a:t>、数据存储器、指令存储器、时钟、</a:t>
            </a:r>
            <a:r>
              <a:rPr lang="en-US" altLang="zh-CN" sz="1800" dirty="0">
                <a:solidFill>
                  <a:srgbClr val="001E60"/>
                </a:solidFill>
                <a:latin typeface="+mn-ea"/>
                <a:ea typeface="+mn-ea"/>
              </a:rPr>
              <a:t>UART</a:t>
            </a:r>
            <a:r>
              <a:rPr lang="zh-CN" altLang="en-US" sz="1800" dirty="0">
                <a:solidFill>
                  <a:srgbClr val="001E60"/>
                </a:solidFill>
                <a:latin typeface="+mn-ea"/>
                <a:ea typeface="+mn-ea"/>
              </a:rPr>
              <a:t>串口通信和通用</a:t>
            </a:r>
            <a:r>
              <a:rPr lang="en-US" altLang="zh-CN" sz="1800" dirty="0">
                <a:solidFill>
                  <a:srgbClr val="001E60"/>
                </a:solidFill>
                <a:latin typeface="+mn-ea"/>
                <a:ea typeface="+mn-ea"/>
              </a:rPr>
              <a:t>IO</a:t>
            </a:r>
            <a:r>
              <a:rPr lang="zh-CN" altLang="en-US" sz="1800" dirty="0">
                <a:solidFill>
                  <a:srgbClr val="001E60"/>
                </a:solidFill>
                <a:latin typeface="+mn-ea"/>
                <a:ea typeface="+mn-ea"/>
              </a:rPr>
              <a:t>（如按键、开关、</a:t>
            </a:r>
            <a:r>
              <a:rPr lang="en-US" altLang="zh-CN" sz="1800" dirty="0">
                <a:solidFill>
                  <a:srgbClr val="001E60"/>
                </a:solidFill>
                <a:latin typeface="+mn-ea"/>
                <a:ea typeface="+mn-ea"/>
              </a:rPr>
              <a:t>LED</a:t>
            </a:r>
            <a:r>
              <a:rPr lang="zh-CN" altLang="en-US" sz="1800" dirty="0">
                <a:solidFill>
                  <a:srgbClr val="001E60"/>
                </a:solidFill>
                <a:latin typeface="+mn-ea"/>
                <a:ea typeface="+mn-ea"/>
              </a:rPr>
              <a:t>及数码管等）挂接到总线上。存储器和外设统一编址。</a:t>
            </a:r>
            <a:r>
              <a:rPr lang="en-US" altLang="zh-CN" sz="1800" dirty="0">
                <a:solidFill>
                  <a:srgbClr val="001E60"/>
                </a:solidFill>
                <a:latin typeface="+mn-ea"/>
                <a:ea typeface="+mn-ea"/>
              </a:rPr>
              <a:t>CPU</a:t>
            </a:r>
            <a:r>
              <a:rPr lang="zh-CN" altLang="en-US" sz="1800" dirty="0">
                <a:solidFill>
                  <a:srgbClr val="001E60"/>
                </a:solidFill>
                <a:latin typeface="+mn-ea"/>
                <a:ea typeface="+mn-ea"/>
              </a:rPr>
              <a:t>通过总线对这些组件进行访问，最终形成一个</a:t>
            </a:r>
            <a:r>
              <a:rPr lang="en-US" altLang="zh-CN" sz="1800" dirty="0">
                <a:solidFill>
                  <a:srgbClr val="001E60"/>
                </a:solidFill>
                <a:latin typeface="+mn-ea"/>
                <a:ea typeface="+mn-ea"/>
              </a:rPr>
              <a:t>32</a:t>
            </a:r>
            <a:r>
              <a:rPr lang="zh-CN" altLang="en-US" sz="1800" dirty="0">
                <a:solidFill>
                  <a:srgbClr val="001E60"/>
                </a:solidFill>
                <a:latin typeface="+mn-ea"/>
                <a:ea typeface="+mn-ea"/>
              </a:rPr>
              <a:t>位的</a:t>
            </a:r>
            <a:r>
              <a:rPr lang="en-US" altLang="zh-CN" sz="1800" dirty="0">
                <a:solidFill>
                  <a:srgbClr val="001E60"/>
                </a:solidFill>
                <a:latin typeface="+mn-ea"/>
                <a:ea typeface="+mn-ea"/>
              </a:rPr>
              <a:t>RISC-V</a:t>
            </a:r>
            <a:r>
              <a:rPr lang="zh-CN" altLang="en-US" sz="1800" dirty="0">
                <a:solidFill>
                  <a:srgbClr val="001E60"/>
                </a:solidFill>
                <a:latin typeface="+mn-ea"/>
                <a:ea typeface="+mn-ea"/>
              </a:rPr>
              <a:t>单周期 </a:t>
            </a:r>
            <a:r>
              <a:rPr lang="en-US" altLang="zh-CN" sz="1800" dirty="0">
                <a:solidFill>
                  <a:srgbClr val="001E60"/>
                </a:solidFill>
                <a:latin typeface="+mn-ea"/>
                <a:ea typeface="+mn-ea"/>
              </a:rPr>
              <a:t>CPU</a:t>
            </a:r>
            <a:r>
              <a:rPr lang="zh-CN" altLang="en-US" sz="1800" dirty="0">
                <a:solidFill>
                  <a:srgbClr val="001E60"/>
                </a:solidFill>
                <a:latin typeface="+mn-ea"/>
                <a:ea typeface="+mn-ea"/>
              </a:rPr>
              <a:t>硬件及其</a:t>
            </a:r>
            <a:r>
              <a:rPr lang="en-US" altLang="zh-CN" sz="1800" dirty="0">
                <a:solidFill>
                  <a:srgbClr val="001E60"/>
                </a:solidFill>
                <a:latin typeface="+mn-ea"/>
                <a:ea typeface="+mn-ea"/>
              </a:rPr>
              <a:t>SoC</a:t>
            </a:r>
            <a:r>
              <a:rPr lang="zh-CN" altLang="en-US" sz="1800" dirty="0">
                <a:solidFill>
                  <a:srgbClr val="001E60"/>
                </a:solidFill>
                <a:latin typeface="+mn-ea"/>
                <a:ea typeface="+mn-ea"/>
              </a:rPr>
              <a:t>系统。</a:t>
            </a:r>
            <a:endParaRPr lang="en-US" altLang="zh-CN" sz="1800" dirty="0">
              <a:solidFill>
                <a:srgbClr val="001E60"/>
              </a:solidFill>
              <a:latin typeface="+mn-ea"/>
              <a:ea typeface="+mn-ea"/>
            </a:endParaRPr>
          </a:p>
          <a:p>
            <a:pPr algn="just">
              <a:lnSpc>
                <a:spcPts val="3500"/>
              </a:lnSpc>
              <a:spcBef>
                <a:spcPts val="1200"/>
              </a:spcBef>
            </a:pPr>
            <a:endParaRPr lang="zh-CN" altLang="en-US" sz="1800" dirty="0">
              <a:solidFill>
                <a:srgbClr val="001E60"/>
              </a:solidFill>
              <a:latin typeface="+mn-ea"/>
              <a:ea typeface="+mn-ea"/>
            </a:endParaRPr>
          </a:p>
        </p:txBody>
      </p:sp>
      <p:sp>
        <p:nvSpPr>
          <p:cNvPr id="23" name="îṡḷíḓê"/>
          <p:cNvSpPr/>
          <p:nvPr/>
        </p:nvSpPr>
        <p:spPr>
          <a:xfrm>
            <a:off x="310736" y="1588197"/>
            <a:ext cx="402555" cy="40255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68580" tIns="34290" rIns="68580" bIns="3429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1200" b="1" dirty="0">
                <a:solidFill>
                  <a:schemeClr val="bg1"/>
                </a:solidFill>
              </a:rPr>
              <a:t>03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93293" y="2129447"/>
            <a:ext cx="5079206" cy="2949223"/>
          </a:xfrm>
          <a:prstGeom prst="rect">
            <a:avLst/>
          </a:prstGeom>
          <a:noFill/>
          <a:ln>
            <a:solidFill>
              <a:srgbClr val="001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3" name="iṧḷïďe"/>
          <p:cNvSpPr/>
          <p:nvPr/>
        </p:nvSpPr>
        <p:spPr bwMode="auto">
          <a:xfrm>
            <a:off x="833473" y="1611662"/>
            <a:ext cx="325126" cy="379091"/>
          </a:xfrm>
          <a:custGeom>
            <a:avLst/>
            <a:gdLst>
              <a:gd name="T0" fmla="*/ 194 w 428"/>
              <a:gd name="T1" fmla="*/ 233 h 500"/>
              <a:gd name="T2" fmla="*/ 135 w 428"/>
              <a:gd name="T3" fmla="*/ 471 h 500"/>
              <a:gd name="T4" fmla="*/ 82 w 428"/>
              <a:gd name="T5" fmla="*/ 487 h 500"/>
              <a:gd name="T6" fmla="*/ 29 w 428"/>
              <a:gd name="T7" fmla="*/ 471 h 500"/>
              <a:gd name="T8" fmla="*/ 21 w 428"/>
              <a:gd name="T9" fmla="*/ 312 h 500"/>
              <a:gd name="T10" fmla="*/ 0 w 428"/>
              <a:gd name="T11" fmla="*/ 149 h 500"/>
              <a:gd name="T12" fmla="*/ 68 w 428"/>
              <a:gd name="T13" fmla="*/ 127 h 500"/>
              <a:gd name="T14" fmla="*/ 61 w 428"/>
              <a:gd name="T15" fmla="*/ 223 h 500"/>
              <a:gd name="T16" fmla="*/ 102 w 428"/>
              <a:gd name="T17" fmla="*/ 223 h 500"/>
              <a:gd name="T18" fmla="*/ 95 w 428"/>
              <a:gd name="T19" fmla="*/ 127 h 500"/>
              <a:gd name="T20" fmla="*/ 157 w 428"/>
              <a:gd name="T21" fmla="*/ 134 h 500"/>
              <a:gd name="T22" fmla="*/ 225 w 428"/>
              <a:gd name="T23" fmla="*/ 233 h 500"/>
              <a:gd name="T24" fmla="*/ 131 w 428"/>
              <a:gd name="T25" fmla="*/ 48 h 500"/>
              <a:gd name="T26" fmla="*/ 32 w 428"/>
              <a:gd name="T27" fmla="*/ 48 h 500"/>
              <a:gd name="T28" fmla="*/ 428 w 428"/>
              <a:gd name="T29" fmla="*/ 355 h 500"/>
              <a:gd name="T30" fmla="*/ 146 w 428"/>
              <a:gd name="T31" fmla="*/ 355 h 500"/>
              <a:gd name="T32" fmla="*/ 428 w 428"/>
              <a:gd name="T33" fmla="*/ 355 h 500"/>
              <a:gd name="T34" fmla="*/ 356 w 428"/>
              <a:gd name="T35" fmla="*/ 297 h 500"/>
              <a:gd name="T36" fmla="*/ 311 w 428"/>
              <a:gd name="T37" fmla="*/ 235 h 500"/>
              <a:gd name="T38" fmla="*/ 362 w 428"/>
              <a:gd name="T39" fmla="*/ 316 h 500"/>
              <a:gd name="T40" fmla="*/ 363 w 428"/>
              <a:gd name="T41" fmla="*/ 389 h 500"/>
              <a:gd name="T42" fmla="*/ 409 w 428"/>
              <a:gd name="T43" fmla="*/ 355 h 500"/>
              <a:gd name="T44" fmla="*/ 170 w 428"/>
              <a:gd name="T45" fmla="*/ 389 h 500"/>
              <a:gd name="T46" fmla="*/ 207 w 428"/>
              <a:gd name="T47" fmla="*/ 354 h 500"/>
              <a:gd name="T48" fmla="*/ 171 w 428"/>
              <a:gd name="T49" fmla="*/ 316 h 500"/>
              <a:gd name="T50" fmla="*/ 170 w 428"/>
              <a:gd name="T51" fmla="*/ 389 h 500"/>
              <a:gd name="T52" fmla="*/ 278 w 428"/>
              <a:gd name="T53" fmla="*/ 389 h 500"/>
              <a:gd name="T54" fmla="*/ 232 w 428"/>
              <a:gd name="T55" fmla="*/ 316 h 500"/>
              <a:gd name="T56" fmla="*/ 231 w 428"/>
              <a:gd name="T57" fmla="*/ 389 h 500"/>
              <a:gd name="T58" fmla="*/ 335 w 428"/>
              <a:gd name="T59" fmla="*/ 297 h 500"/>
              <a:gd name="T60" fmla="*/ 296 w 428"/>
              <a:gd name="T61" fmla="*/ 297 h 500"/>
              <a:gd name="T62" fmla="*/ 239 w 428"/>
              <a:gd name="T63" fmla="*/ 297 h 500"/>
              <a:gd name="T64" fmla="*/ 278 w 428"/>
              <a:gd name="T65" fmla="*/ 248 h 500"/>
              <a:gd name="T66" fmla="*/ 278 w 428"/>
              <a:gd name="T67" fmla="*/ 460 h 500"/>
              <a:gd name="T68" fmla="*/ 237 w 428"/>
              <a:gd name="T69" fmla="*/ 408 h 500"/>
              <a:gd name="T70" fmla="*/ 337 w 428"/>
              <a:gd name="T71" fmla="*/ 408 h 500"/>
              <a:gd name="T72" fmla="*/ 296 w 428"/>
              <a:gd name="T73" fmla="*/ 460 h 500"/>
              <a:gd name="T74" fmla="*/ 348 w 428"/>
              <a:gd name="T75" fmla="*/ 354 h 500"/>
              <a:gd name="T76" fmla="*/ 296 w 428"/>
              <a:gd name="T77" fmla="*/ 316 h 500"/>
              <a:gd name="T78" fmla="*/ 343 w 428"/>
              <a:gd name="T79" fmla="*/ 389 h 500"/>
              <a:gd name="T80" fmla="*/ 218 w 428"/>
              <a:gd name="T81" fmla="*/ 297 h 500"/>
              <a:gd name="T82" fmla="*/ 179 w 428"/>
              <a:gd name="T83" fmla="*/ 297 h 500"/>
              <a:gd name="T84" fmla="*/ 217 w 428"/>
              <a:gd name="T85" fmla="*/ 408 h 500"/>
              <a:gd name="T86" fmla="*/ 266 w 428"/>
              <a:gd name="T87" fmla="*/ 475 h 500"/>
              <a:gd name="T88" fmla="*/ 357 w 428"/>
              <a:gd name="T89" fmla="*/ 408 h 500"/>
              <a:gd name="T90" fmla="*/ 397 w 428"/>
              <a:gd name="T91" fmla="*/ 408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28" h="500">
                <a:moveTo>
                  <a:pt x="225" y="233"/>
                </a:moveTo>
                <a:cubicBezTo>
                  <a:pt x="216" y="242"/>
                  <a:pt x="202" y="242"/>
                  <a:pt x="194" y="233"/>
                </a:cubicBezTo>
                <a:lnTo>
                  <a:pt x="135" y="173"/>
                </a:lnTo>
                <a:lnTo>
                  <a:pt x="135" y="471"/>
                </a:lnTo>
                <a:cubicBezTo>
                  <a:pt x="135" y="487"/>
                  <a:pt x="122" y="500"/>
                  <a:pt x="106" y="500"/>
                </a:cubicBezTo>
                <a:cubicBezTo>
                  <a:pt x="96" y="500"/>
                  <a:pt x="87" y="495"/>
                  <a:pt x="82" y="487"/>
                </a:cubicBezTo>
                <a:cubicBezTo>
                  <a:pt x="76" y="495"/>
                  <a:pt x="68" y="500"/>
                  <a:pt x="57" y="500"/>
                </a:cubicBezTo>
                <a:cubicBezTo>
                  <a:pt x="41" y="500"/>
                  <a:pt x="29" y="487"/>
                  <a:pt x="29" y="471"/>
                </a:cubicBezTo>
                <a:lnTo>
                  <a:pt x="29" y="310"/>
                </a:lnTo>
                <a:cubicBezTo>
                  <a:pt x="26" y="311"/>
                  <a:pt x="24" y="312"/>
                  <a:pt x="21" y="312"/>
                </a:cubicBezTo>
                <a:cubicBezTo>
                  <a:pt x="9" y="312"/>
                  <a:pt x="0" y="302"/>
                  <a:pt x="0" y="290"/>
                </a:cubicBezTo>
                <a:lnTo>
                  <a:pt x="0" y="149"/>
                </a:lnTo>
                <a:cubicBezTo>
                  <a:pt x="0" y="137"/>
                  <a:pt x="9" y="127"/>
                  <a:pt x="21" y="127"/>
                </a:cubicBezTo>
                <a:lnTo>
                  <a:pt x="68" y="127"/>
                </a:lnTo>
                <a:lnTo>
                  <a:pt x="76" y="138"/>
                </a:lnTo>
                <a:lnTo>
                  <a:pt x="61" y="223"/>
                </a:lnTo>
                <a:lnTo>
                  <a:pt x="82" y="243"/>
                </a:lnTo>
                <a:lnTo>
                  <a:pt x="102" y="223"/>
                </a:lnTo>
                <a:lnTo>
                  <a:pt x="87" y="138"/>
                </a:lnTo>
                <a:lnTo>
                  <a:pt x="95" y="127"/>
                </a:lnTo>
                <a:lnTo>
                  <a:pt x="142" y="127"/>
                </a:lnTo>
                <a:cubicBezTo>
                  <a:pt x="148" y="127"/>
                  <a:pt x="153" y="130"/>
                  <a:pt x="157" y="134"/>
                </a:cubicBezTo>
                <a:lnTo>
                  <a:pt x="225" y="203"/>
                </a:lnTo>
                <a:cubicBezTo>
                  <a:pt x="233" y="211"/>
                  <a:pt x="233" y="225"/>
                  <a:pt x="225" y="233"/>
                </a:cubicBezTo>
                <a:close/>
                <a:moveTo>
                  <a:pt x="82" y="113"/>
                </a:moveTo>
                <a:cubicBezTo>
                  <a:pt x="109" y="113"/>
                  <a:pt x="131" y="79"/>
                  <a:pt x="131" y="48"/>
                </a:cubicBezTo>
                <a:cubicBezTo>
                  <a:pt x="131" y="16"/>
                  <a:pt x="109" y="0"/>
                  <a:pt x="82" y="0"/>
                </a:cubicBezTo>
                <a:cubicBezTo>
                  <a:pt x="54" y="0"/>
                  <a:pt x="32" y="16"/>
                  <a:pt x="32" y="48"/>
                </a:cubicBezTo>
                <a:cubicBezTo>
                  <a:pt x="32" y="79"/>
                  <a:pt x="54" y="113"/>
                  <a:pt x="82" y="113"/>
                </a:cubicBezTo>
                <a:close/>
                <a:moveTo>
                  <a:pt x="428" y="355"/>
                </a:moveTo>
                <a:cubicBezTo>
                  <a:pt x="428" y="433"/>
                  <a:pt x="365" y="496"/>
                  <a:pt x="287" y="496"/>
                </a:cubicBezTo>
                <a:cubicBezTo>
                  <a:pt x="209" y="496"/>
                  <a:pt x="146" y="433"/>
                  <a:pt x="146" y="355"/>
                </a:cubicBezTo>
                <a:cubicBezTo>
                  <a:pt x="146" y="277"/>
                  <a:pt x="209" y="214"/>
                  <a:pt x="287" y="214"/>
                </a:cubicBezTo>
                <a:cubicBezTo>
                  <a:pt x="365" y="214"/>
                  <a:pt x="428" y="277"/>
                  <a:pt x="428" y="355"/>
                </a:cubicBezTo>
                <a:close/>
                <a:moveTo>
                  <a:pt x="311" y="235"/>
                </a:moveTo>
                <a:cubicBezTo>
                  <a:pt x="331" y="252"/>
                  <a:pt x="346" y="273"/>
                  <a:pt x="356" y="297"/>
                </a:cubicBezTo>
                <a:lnTo>
                  <a:pt x="395" y="297"/>
                </a:lnTo>
                <a:cubicBezTo>
                  <a:pt x="378" y="265"/>
                  <a:pt x="347" y="242"/>
                  <a:pt x="311" y="235"/>
                </a:cubicBezTo>
                <a:close/>
                <a:moveTo>
                  <a:pt x="403" y="316"/>
                </a:moveTo>
                <a:lnTo>
                  <a:pt x="362" y="316"/>
                </a:lnTo>
                <a:cubicBezTo>
                  <a:pt x="365" y="328"/>
                  <a:pt x="367" y="341"/>
                  <a:pt x="367" y="354"/>
                </a:cubicBezTo>
                <a:cubicBezTo>
                  <a:pt x="367" y="366"/>
                  <a:pt x="366" y="378"/>
                  <a:pt x="363" y="389"/>
                </a:cubicBezTo>
                <a:lnTo>
                  <a:pt x="404" y="389"/>
                </a:lnTo>
                <a:cubicBezTo>
                  <a:pt x="408" y="379"/>
                  <a:pt x="409" y="367"/>
                  <a:pt x="409" y="355"/>
                </a:cubicBezTo>
                <a:cubicBezTo>
                  <a:pt x="409" y="341"/>
                  <a:pt x="407" y="328"/>
                  <a:pt x="403" y="316"/>
                </a:cubicBezTo>
                <a:close/>
                <a:moveTo>
                  <a:pt x="170" y="389"/>
                </a:moveTo>
                <a:lnTo>
                  <a:pt x="211" y="389"/>
                </a:lnTo>
                <a:cubicBezTo>
                  <a:pt x="208" y="378"/>
                  <a:pt x="207" y="366"/>
                  <a:pt x="207" y="354"/>
                </a:cubicBezTo>
                <a:cubicBezTo>
                  <a:pt x="207" y="341"/>
                  <a:pt x="209" y="328"/>
                  <a:pt x="212" y="316"/>
                </a:cubicBezTo>
                <a:lnTo>
                  <a:pt x="171" y="316"/>
                </a:lnTo>
                <a:cubicBezTo>
                  <a:pt x="167" y="328"/>
                  <a:pt x="165" y="341"/>
                  <a:pt x="165" y="355"/>
                </a:cubicBezTo>
                <a:cubicBezTo>
                  <a:pt x="165" y="367"/>
                  <a:pt x="166" y="379"/>
                  <a:pt x="170" y="389"/>
                </a:cubicBezTo>
                <a:close/>
                <a:moveTo>
                  <a:pt x="231" y="389"/>
                </a:moveTo>
                <a:lnTo>
                  <a:pt x="278" y="389"/>
                </a:lnTo>
                <a:lnTo>
                  <a:pt x="278" y="316"/>
                </a:lnTo>
                <a:lnTo>
                  <a:pt x="232" y="316"/>
                </a:lnTo>
                <a:cubicBezTo>
                  <a:pt x="228" y="328"/>
                  <a:pt x="226" y="341"/>
                  <a:pt x="226" y="354"/>
                </a:cubicBezTo>
                <a:cubicBezTo>
                  <a:pt x="226" y="366"/>
                  <a:pt x="227" y="378"/>
                  <a:pt x="231" y="389"/>
                </a:cubicBezTo>
                <a:close/>
                <a:moveTo>
                  <a:pt x="296" y="297"/>
                </a:moveTo>
                <a:lnTo>
                  <a:pt x="335" y="297"/>
                </a:lnTo>
                <a:cubicBezTo>
                  <a:pt x="326" y="278"/>
                  <a:pt x="313" y="261"/>
                  <a:pt x="296" y="248"/>
                </a:cubicBezTo>
                <a:lnTo>
                  <a:pt x="296" y="297"/>
                </a:lnTo>
                <a:close/>
                <a:moveTo>
                  <a:pt x="278" y="248"/>
                </a:moveTo>
                <a:cubicBezTo>
                  <a:pt x="261" y="261"/>
                  <a:pt x="248" y="278"/>
                  <a:pt x="239" y="297"/>
                </a:cubicBezTo>
                <a:lnTo>
                  <a:pt x="278" y="297"/>
                </a:lnTo>
                <a:lnTo>
                  <a:pt x="278" y="248"/>
                </a:lnTo>
                <a:close/>
                <a:moveTo>
                  <a:pt x="237" y="408"/>
                </a:moveTo>
                <a:cubicBezTo>
                  <a:pt x="246" y="428"/>
                  <a:pt x="260" y="446"/>
                  <a:pt x="278" y="460"/>
                </a:cubicBezTo>
                <a:lnTo>
                  <a:pt x="278" y="408"/>
                </a:lnTo>
                <a:lnTo>
                  <a:pt x="237" y="408"/>
                </a:lnTo>
                <a:close/>
                <a:moveTo>
                  <a:pt x="296" y="460"/>
                </a:moveTo>
                <a:cubicBezTo>
                  <a:pt x="314" y="446"/>
                  <a:pt x="328" y="428"/>
                  <a:pt x="337" y="408"/>
                </a:cubicBezTo>
                <a:lnTo>
                  <a:pt x="296" y="408"/>
                </a:lnTo>
                <a:lnTo>
                  <a:pt x="296" y="460"/>
                </a:lnTo>
                <a:close/>
                <a:moveTo>
                  <a:pt x="343" y="389"/>
                </a:moveTo>
                <a:cubicBezTo>
                  <a:pt x="346" y="378"/>
                  <a:pt x="348" y="366"/>
                  <a:pt x="348" y="354"/>
                </a:cubicBezTo>
                <a:cubicBezTo>
                  <a:pt x="348" y="341"/>
                  <a:pt x="346" y="328"/>
                  <a:pt x="342" y="316"/>
                </a:cubicBezTo>
                <a:lnTo>
                  <a:pt x="296" y="316"/>
                </a:lnTo>
                <a:lnTo>
                  <a:pt x="296" y="389"/>
                </a:lnTo>
                <a:lnTo>
                  <a:pt x="343" y="389"/>
                </a:lnTo>
                <a:close/>
                <a:moveTo>
                  <a:pt x="179" y="297"/>
                </a:moveTo>
                <a:lnTo>
                  <a:pt x="218" y="297"/>
                </a:lnTo>
                <a:cubicBezTo>
                  <a:pt x="228" y="273"/>
                  <a:pt x="243" y="252"/>
                  <a:pt x="263" y="235"/>
                </a:cubicBezTo>
                <a:cubicBezTo>
                  <a:pt x="227" y="242"/>
                  <a:pt x="196" y="265"/>
                  <a:pt x="179" y="297"/>
                </a:cubicBezTo>
                <a:close/>
                <a:moveTo>
                  <a:pt x="266" y="475"/>
                </a:moveTo>
                <a:cubicBezTo>
                  <a:pt x="243" y="457"/>
                  <a:pt x="227" y="434"/>
                  <a:pt x="217" y="408"/>
                </a:cubicBezTo>
                <a:lnTo>
                  <a:pt x="177" y="408"/>
                </a:lnTo>
                <a:cubicBezTo>
                  <a:pt x="194" y="443"/>
                  <a:pt x="227" y="469"/>
                  <a:pt x="266" y="475"/>
                </a:cubicBezTo>
                <a:close/>
                <a:moveTo>
                  <a:pt x="397" y="408"/>
                </a:moveTo>
                <a:lnTo>
                  <a:pt x="357" y="408"/>
                </a:lnTo>
                <a:cubicBezTo>
                  <a:pt x="347" y="434"/>
                  <a:pt x="331" y="457"/>
                  <a:pt x="308" y="475"/>
                </a:cubicBezTo>
                <a:cubicBezTo>
                  <a:pt x="347" y="469"/>
                  <a:pt x="380" y="443"/>
                  <a:pt x="397" y="4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350"/>
          </a:p>
        </p:txBody>
      </p:sp>
      <p:sp>
        <p:nvSpPr>
          <p:cNvPr id="14" name="矩形 13"/>
          <p:cNvSpPr>
            <a:spLocks noChangeAspect="1"/>
          </p:cNvSpPr>
          <p:nvPr/>
        </p:nvSpPr>
        <p:spPr>
          <a:xfrm>
            <a:off x="374955" y="2129447"/>
            <a:ext cx="2904027" cy="294922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9225" y="254635"/>
            <a:ext cx="8870315" cy="5299710"/>
          </a:xfrm>
          <a:prstGeom prst="rect">
            <a:avLst/>
          </a:prstGeom>
        </p:spPr>
        <p:txBody>
          <a:bodyPr>
            <a:noAutofit/>
          </a:bodyPr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SB rs2, offset(rs1): 将寄存器 rs2 中的最低一个字节（8 位）写入内存地址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rs1 + offset。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SH rs2, offset(rs1): 将寄存器 rs2 中的最低两个字节（16 位）写入内存地址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rs1 + offset。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SW rs2, offset(rs1): 将寄存器 rs2 中的一个字（32 位）写入内存地址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rs1 + offset。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22680" y="2637790"/>
            <a:ext cx="7178040" cy="1750695"/>
          </a:xfrm>
          <a:prstGeom prst="rect">
            <a:avLst/>
          </a:prstGeom>
        </p:spPr>
        <p:txBody>
          <a:bodyPr>
            <a:noAutofit/>
          </a:bodyPr>
          <a:p>
            <a:pPr marL="1009650" indent="-742950" algn="ctr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 startAt="4"/>
            </a:pPr>
            <a:r>
              <a:rPr lang="en-US" altLang="zh-CN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型指令包括条件跳转指令</a:t>
            </a:r>
            <a:endParaRPr lang="zh-CN" altLang="en-US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31035"/>
            <a:ext cx="9044305" cy="25800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9225" y="254635"/>
            <a:ext cx="8870315" cy="5299710"/>
          </a:xfrm>
          <a:prstGeom prst="rect">
            <a:avLst/>
          </a:prstGeom>
        </p:spPr>
        <p:txBody>
          <a:bodyPr>
            <a:noAutofit/>
          </a:bodyPr>
          <a:p>
            <a:pPr marL="300355" indent="-300355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BEQ rs1, rs2, offset: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rs1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等于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，则跳转到相对于当前指令的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offset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位置。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offset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是一个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位立即数，通过将其某些位复制来扩展至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位以形成完整的偏移量。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BNE rs1, rs2, offset: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类似于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BEQ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，但如果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rs1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不等于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时跳转。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BLT rs1, rs2, offset: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rs1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小于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（有符号比较），则跳转。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BGE rs1, rs2, offset: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rs1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大于等于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（有符号比较），则跳转。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BLTU rs1, rs2, offset: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rs1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小于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（无符号比较），则跳转。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BGEU rs1, rs2, offset: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rs1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大于等于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（无符号比较），则跳转。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22680" y="2637790"/>
            <a:ext cx="7178040" cy="1750695"/>
          </a:xfrm>
          <a:prstGeom prst="rect">
            <a:avLst/>
          </a:prstGeom>
        </p:spPr>
        <p:txBody>
          <a:bodyPr>
            <a:noAutofit/>
          </a:bodyPr>
          <a:p>
            <a:pPr marL="1009650" indent="-742950" algn="ctr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 startAt="5"/>
            </a:pPr>
            <a:r>
              <a:rPr lang="en-US" altLang="zh-CN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</a:t>
            </a:r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型指令</a:t>
            </a:r>
            <a:endParaRPr lang="zh-CN" altLang="en-US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图片 -21474826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345" y="777875"/>
            <a:ext cx="8033385" cy="9042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040765" y="2335530"/>
            <a:ext cx="7477760" cy="2549525"/>
          </a:xfrm>
          <a:prstGeom prst="rect">
            <a:avLst/>
          </a:prstGeom>
        </p:spPr>
        <p:txBody>
          <a:bodyPr>
            <a:noAutofit/>
          </a:bodyPr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</a:rPr>
              <a:t>LUI rd, imm: 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 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</a:rPr>
              <a:t>20 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位的立即数 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</a:rPr>
              <a:t>imm 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加载到寄存器 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</a:rPr>
              <a:t>rd 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的高 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</a:rPr>
              <a:t>20 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位，低 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</a:rPr>
              <a:t>12 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位填充为 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</a:rPr>
              <a:t>0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</a:rPr>
              <a:t>AUIPC rd, imm: 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将当前 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</a:rPr>
              <a:t>PC 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值与 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</a:rPr>
              <a:t>20 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位的高位立即数 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</a:rPr>
              <a:t>imm 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左移 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</a:rPr>
              <a:t>12 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位相加，结果存储在 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</a:rPr>
              <a:t>rd 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中。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22680" y="2637790"/>
            <a:ext cx="7178040" cy="1750695"/>
          </a:xfrm>
          <a:prstGeom prst="rect">
            <a:avLst/>
          </a:prstGeom>
        </p:spPr>
        <p:txBody>
          <a:bodyPr>
            <a:noAutofit/>
          </a:bodyPr>
          <a:p>
            <a:pPr marL="1009650" indent="-742950" algn="ctr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 startAt="6"/>
            </a:pPr>
            <a:r>
              <a:rPr lang="en-US" altLang="zh-CN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  <a:r>
              <a:rPr lang="zh-CN" altLang="en-US" sz="3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型指令</a:t>
            </a:r>
            <a:endParaRPr lang="zh-CN" altLang="en-US" sz="36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040765" y="2335530"/>
            <a:ext cx="7477760" cy="2549525"/>
          </a:xfrm>
          <a:prstGeom prst="rect">
            <a:avLst/>
          </a:prstGeom>
        </p:spPr>
        <p:txBody>
          <a:bodyPr>
            <a:noAutofit/>
          </a:bodyPr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JAL rd, offset: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跳转到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offset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指定的位置，并将返回地址（下一条指令的地址）保存到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rd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offset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是一个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位立即数，通过特定模式扩展至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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JALR rd, rs1, imm: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跳转到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rs1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加上立即数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imm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指定的位置，并将返回地址保存到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rd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imm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是一个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位立即数，可能需要符号扩展。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-21474826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445" y="847725"/>
            <a:ext cx="8073390" cy="13290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22680" y="2637790"/>
            <a:ext cx="7178040" cy="1750695"/>
          </a:xfrm>
          <a:prstGeom prst="rect">
            <a:avLst/>
          </a:prstGeom>
        </p:spPr>
        <p:txBody>
          <a:bodyPr>
            <a:noAutofit/>
          </a:bodyPr>
          <a:p>
            <a:pPr marL="266700" algn="ctr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RV32M </a:t>
            </a:r>
            <a:r>
              <a:rPr lang="zh-CN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扩展指令集</a:t>
            </a:r>
            <a:endParaRPr lang="zh-CN" altLang="en-US" sz="4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9225" y="254635"/>
            <a:ext cx="8870315" cy="5299710"/>
          </a:xfrm>
          <a:prstGeom prst="rect">
            <a:avLst/>
          </a:prstGeom>
        </p:spPr>
        <p:txBody>
          <a:bodyPr>
            <a:noAutofit/>
          </a:bodyPr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MUL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funct3=0x0,funct7=0x1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语法：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mul rd, rs1, rs2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，作用是将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rs1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相乘，结果的低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位写入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rd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寄存器。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MULH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（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func3=0x1,func7=0x1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）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语法：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mulh rd, rs1, rs2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，作用是将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rs1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相乘，结果的高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位写入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rd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寄存器。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MULHSU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语法：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mulhsu rd, rs1, rs2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，作用是将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rs1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相乘，其中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rs1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为有符号数，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为无符号数，结果的高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位写入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rd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寄存器。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 MULHU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语法：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mulhu rd, rs1, rs2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，作用是将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rs1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相乘，其中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rs1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均为无符号数，结果的高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位写入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rd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寄存器。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565" smtClean="0"/>
            </a:fld>
            <a:endParaRPr lang="zh-CN" altLang="en-US" sz="565"/>
          </a:p>
        </p:txBody>
      </p:sp>
      <p:sp>
        <p:nvSpPr>
          <p:cNvPr id="100" name="BackShape2"/>
          <p:cNvSpPr/>
          <p:nvPr/>
        </p:nvSpPr>
        <p:spPr>
          <a:xfrm>
            <a:off x="4919723" y="5479925"/>
            <a:ext cx="803024" cy="57672"/>
          </a:xfrm>
          <a:prstGeom prst="rect">
            <a:avLst/>
          </a:prstGeom>
          <a:solidFill>
            <a:schemeClr val="accent2">
              <a:lumMod val="10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200"/>
          </a:p>
        </p:txBody>
      </p:sp>
      <p:sp>
        <p:nvSpPr>
          <p:cNvPr id="101" name="BackShape3"/>
          <p:cNvSpPr/>
          <p:nvPr/>
        </p:nvSpPr>
        <p:spPr>
          <a:xfrm>
            <a:off x="5757661" y="5479925"/>
            <a:ext cx="803024" cy="57672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200"/>
          </a:p>
        </p:txBody>
      </p:sp>
      <p:sp>
        <p:nvSpPr>
          <p:cNvPr id="102" name="BackShape4"/>
          <p:cNvSpPr/>
          <p:nvPr/>
        </p:nvSpPr>
        <p:spPr>
          <a:xfrm>
            <a:off x="6595600" y="5479925"/>
            <a:ext cx="803024" cy="57672"/>
          </a:xfrm>
          <a:prstGeom prst="rect">
            <a:avLst/>
          </a:prstGeom>
          <a:solidFill>
            <a:schemeClr val="accent4">
              <a:lumMod val="10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200"/>
          </a:p>
        </p:txBody>
      </p:sp>
      <p:sp>
        <p:nvSpPr>
          <p:cNvPr id="103" name="BackShape5"/>
          <p:cNvSpPr/>
          <p:nvPr/>
        </p:nvSpPr>
        <p:spPr>
          <a:xfrm>
            <a:off x="7433537" y="5479925"/>
            <a:ext cx="803024" cy="57672"/>
          </a:xfrm>
          <a:prstGeom prst="rect">
            <a:avLst/>
          </a:prstGeom>
          <a:solidFill>
            <a:schemeClr val="accent5">
              <a:lumMod val="10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200"/>
          </a:p>
        </p:txBody>
      </p:sp>
      <p:sp>
        <p:nvSpPr>
          <p:cNvPr id="63" name="标题 1"/>
          <p:cNvSpPr>
            <a:spLocks noGrp="1"/>
          </p:cNvSpPr>
          <p:nvPr>
            <p:ph type="title"/>
          </p:nvPr>
        </p:nvSpPr>
        <p:spPr>
          <a:xfrm>
            <a:off x="98566" y="76602"/>
            <a:ext cx="8137922" cy="771524"/>
          </a:xfrm>
        </p:spPr>
        <p:txBody>
          <a:bodyPr>
            <a:normAutofit/>
          </a:bodyPr>
          <a:lstStyle/>
          <a:p>
            <a:pPr marL="171450" indent="-171450"/>
            <a:r>
              <a:rPr lang="zh-CN" altLang="en-US" sz="1800" dirty="0">
                <a:solidFill>
                  <a:schemeClr val="accent5"/>
                </a:solidFill>
                <a:latin typeface="+mn-ea"/>
                <a:ea typeface="+mn-ea"/>
              </a:rPr>
              <a:t>基于</a:t>
            </a:r>
            <a:r>
              <a:rPr lang="en-US" altLang="zh-CN" sz="1800" dirty="0">
                <a:solidFill>
                  <a:schemeClr val="accent5"/>
                </a:solidFill>
                <a:latin typeface="+mn-ea"/>
                <a:ea typeface="+mn-ea"/>
              </a:rPr>
              <a:t>FPGA</a:t>
            </a:r>
            <a:r>
              <a:rPr lang="zh-CN" altLang="en-US" sz="1800" dirty="0">
                <a:solidFill>
                  <a:schemeClr val="accent5"/>
                </a:solidFill>
                <a:latin typeface="+mn-ea"/>
                <a:ea typeface="+mn-ea"/>
              </a:rPr>
              <a:t>的</a:t>
            </a:r>
            <a:r>
              <a:rPr lang="en-US" altLang="zh-CN" sz="1800" dirty="0">
                <a:solidFill>
                  <a:schemeClr val="accent5"/>
                </a:solidFill>
                <a:latin typeface="+mn-ea"/>
                <a:ea typeface="+mn-ea"/>
              </a:rPr>
              <a:t>RISC-V CPU</a:t>
            </a:r>
            <a:r>
              <a:rPr lang="zh-CN" altLang="en-US" sz="1800" dirty="0">
                <a:solidFill>
                  <a:schemeClr val="accent5"/>
                </a:solidFill>
                <a:latin typeface="+mn-ea"/>
                <a:ea typeface="+mn-ea"/>
              </a:rPr>
              <a:t>硬件及其</a:t>
            </a:r>
            <a:r>
              <a:rPr lang="en-US" altLang="zh-CN" sz="1800" dirty="0">
                <a:solidFill>
                  <a:schemeClr val="accent5"/>
                </a:solidFill>
                <a:latin typeface="+mn-ea"/>
                <a:ea typeface="+mn-ea"/>
              </a:rPr>
              <a:t>SoC</a:t>
            </a:r>
            <a:r>
              <a:rPr lang="zh-CN" altLang="en-US" sz="1800" dirty="0">
                <a:solidFill>
                  <a:schemeClr val="accent5"/>
                </a:solidFill>
                <a:latin typeface="+mn-ea"/>
                <a:ea typeface="+mn-ea"/>
              </a:rPr>
              <a:t>系统的设计</a:t>
            </a:r>
            <a:endParaRPr lang="zh-CN" altLang="en-US" sz="1800" dirty="0">
              <a:solidFill>
                <a:schemeClr val="accent5"/>
              </a:solidFill>
              <a:latin typeface="+mn-ea"/>
              <a:ea typeface="+mn-ea"/>
            </a:endParaRPr>
          </a:p>
        </p:txBody>
      </p:sp>
      <p:sp>
        <p:nvSpPr>
          <p:cNvPr id="64" name="标题 1"/>
          <p:cNvSpPr txBox="1"/>
          <p:nvPr>
            <p:custDataLst>
              <p:tags r:id="rId1"/>
            </p:custDataLst>
          </p:nvPr>
        </p:nvSpPr>
        <p:spPr>
          <a:xfrm>
            <a:off x="4929015" y="2540747"/>
            <a:ext cx="3171293" cy="1770449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ts val="3500"/>
              </a:lnSpc>
              <a:spcBef>
                <a:spcPts val="1200"/>
              </a:spcBef>
            </a:pPr>
            <a:r>
              <a:rPr lang="en-US" altLang="zh-CN" sz="1800" dirty="0">
                <a:solidFill>
                  <a:srgbClr val="001E60"/>
                </a:solidFill>
                <a:latin typeface="+mn-ea"/>
                <a:ea typeface="+mn-ea"/>
              </a:rPr>
              <a:t>4</a:t>
            </a:r>
            <a:r>
              <a:rPr lang="zh-CN" altLang="en-US" sz="1800" dirty="0">
                <a:solidFill>
                  <a:srgbClr val="001E60"/>
                </a:solidFill>
                <a:latin typeface="+mn-ea"/>
                <a:ea typeface="+mn-ea"/>
              </a:rPr>
              <a:t>、使用</a:t>
            </a:r>
            <a:r>
              <a:rPr lang="en-US" altLang="zh-CN" sz="1800" dirty="0">
                <a:solidFill>
                  <a:srgbClr val="001E60"/>
                </a:solidFill>
                <a:latin typeface="+mn-ea"/>
                <a:ea typeface="+mn-ea"/>
              </a:rPr>
              <a:t>GNU RISC-V32 GCC</a:t>
            </a:r>
            <a:r>
              <a:rPr lang="zh-CN" altLang="en-US" sz="1800" dirty="0">
                <a:solidFill>
                  <a:srgbClr val="001E60"/>
                </a:solidFill>
                <a:latin typeface="+mn-ea"/>
                <a:ea typeface="+mn-ea"/>
              </a:rPr>
              <a:t>编译开发工具，编写三个例子程序：流水</a:t>
            </a:r>
            <a:r>
              <a:rPr lang="en-US" altLang="zh-CN" sz="1800" dirty="0">
                <a:solidFill>
                  <a:srgbClr val="001E60"/>
                </a:solidFill>
                <a:latin typeface="+mn-ea"/>
                <a:ea typeface="+mn-ea"/>
              </a:rPr>
              <a:t>LED</a:t>
            </a:r>
            <a:r>
              <a:rPr lang="zh-CN" altLang="en-US" sz="1800" dirty="0">
                <a:solidFill>
                  <a:srgbClr val="001E60"/>
                </a:solidFill>
                <a:latin typeface="+mn-ea"/>
                <a:ea typeface="+mn-ea"/>
              </a:rPr>
              <a:t>灯、时钟显示、使用</a:t>
            </a:r>
            <a:r>
              <a:rPr lang="en-US" altLang="zh-CN" sz="1800" dirty="0">
                <a:solidFill>
                  <a:srgbClr val="001E60"/>
                </a:solidFill>
                <a:latin typeface="+mn-ea"/>
                <a:ea typeface="+mn-ea"/>
              </a:rPr>
              <a:t>UART</a:t>
            </a:r>
            <a:r>
              <a:rPr lang="zh-CN" altLang="en-US" sz="1800" dirty="0">
                <a:solidFill>
                  <a:srgbClr val="001E60"/>
                </a:solidFill>
                <a:latin typeface="+mn-ea"/>
                <a:ea typeface="+mn-ea"/>
              </a:rPr>
              <a:t>显示字符串。</a:t>
            </a:r>
            <a:endParaRPr lang="zh-CN" altLang="en-US" sz="1800" dirty="0">
              <a:solidFill>
                <a:srgbClr val="001E60"/>
              </a:solidFill>
              <a:latin typeface="+mn-ea"/>
              <a:ea typeface="+mn-ea"/>
            </a:endParaRPr>
          </a:p>
        </p:txBody>
      </p:sp>
      <p:sp>
        <p:nvSpPr>
          <p:cNvPr id="23" name="îṡḷíḓê"/>
          <p:cNvSpPr/>
          <p:nvPr/>
        </p:nvSpPr>
        <p:spPr>
          <a:xfrm>
            <a:off x="331946" y="1793847"/>
            <a:ext cx="402555" cy="40255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68580" tIns="34290" rIns="68580" bIns="3429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1200" b="1" dirty="0">
                <a:solidFill>
                  <a:schemeClr val="bg1"/>
                </a:solidFill>
              </a:rPr>
              <a:t>04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77453" y="2542268"/>
            <a:ext cx="3874416" cy="2189207"/>
          </a:xfrm>
          <a:prstGeom prst="rect">
            <a:avLst/>
          </a:prstGeom>
          <a:noFill/>
          <a:ln>
            <a:solidFill>
              <a:srgbClr val="001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2" name="ïṧliḓê"/>
          <p:cNvSpPr/>
          <p:nvPr/>
        </p:nvSpPr>
        <p:spPr bwMode="auto">
          <a:xfrm>
            <a:off x="882911" y="1817312"/>
            <a:ext cx="336911" cy="379091"/>
          </a:xfrm>
          <a:custGeom>
            <a:avLst/>
            <a:gdLst>
              <a:gd name="T0" fmla="*/ 3497 w 9467"/>
              <a:gd name="T1" fmla="*/ 1130 h 10667"/>
              <a:gd name="T2" fmla="*/ 4604 w 9467"/>
              <a:gd name="T3" fmla="*/ 0 h 10667"/>
              <a:gd name="T4" fmla="*/ 5711 w 9467"/>
              <a:gd name="T5" fmla="*/ 1130 h 10667"/>
              <a:gd name="T6" fmla="*/ 4604 w 9467"/>
              <a:gd name="T7" fmla="*/ 2260 h 10667"/>
              <a:gd name="T8" fmla="*/ 3497 w 9467"/>
              <a:gd name="T9" fmla="*/ 1130 h 10667"/>
              <a:gd name="T10" fmla="*/ 9467 w 9467"/>
              <a:gd name="T11" fmla="*/ 9539 h 10667"/>
              <a:gd name="T12" fmla="*/ 4733 w 9467"/>
              <a:gd name="T13" fmla="*/ 10667 h 10667"/>
              <a:gd name="T14" fmla="*/ 0 w 9467"/>
              <a:gd name="T15" fmla="*/ 9539 h 10667"/>
              <a:gd name="T16" fmla="*/ 2800 w 9467"/>
              <a:gd name="T17" fmla="*/ 8515 h 10667"/>
              <a:gd name="T18" fmla="*/ 2767 w 9467"/>
              <a:gd name="T19" fmla="*/ 8821 h 10667"/>
              <a:gd name="T20" fmla="*/ 1988 w 9467"/>
              <a:gd name="T21" fmla="*/ 9270 h 10667"/>
              <a:gd name="T22" fmla="*/ 3251 w 9467"/>
              <a:gd name="T23" fmla="*/ 9818 h 10667"/>
              <a:gd name="T24" fmla="*/ 3646 w 9467"/>
              <a:gd name="T25" fmla="*/ 6257 h 10667"/>
              <a:gd name="T26" fmla="*/ 3653 w 9467"/>
              <a:gd name="T27" fmla="*/ 6121 h 10667"/>
              <a:gd name="T28" fmla="*/ 3607 w 9467"/>
              <a:gd name="T29" fmla="*/ 6133 h 10667"/>
              <a:gd name="T30" fmla="*/ 3376 w 9467"/>
              <a:gd name="T31" fmla="*/ 6062 h 10667"/>
              <a:gd name="T32" fmla="*/ 2445 w 9467"/>
              <a:gd name="T33" fmla="*/ 3934 h 10667"/>
              <a:gd name="T34" fmla="*/ 4502 w 9467"/>
              <a:gd name="T35" fmla="*/ 2379 h 10667"/>
              <a:gd name="T36" fmla="*/ 4506 w 9467"/>
              <a:gd name="T37" fmla="*/ 2379 h 10667"/>
              <a:gd name="T38" fmla="*/ 4196 w 9467"/>
              <a:gd name="T39" fmla="*/ 4919 h 10667"/>
              <a:gd name="T40" fmla="*/ 4605 w 9467"/>
              <a:gd name="T41" fmla="*/ 5334 h 10667"/>
              <a:gd name="T42" fmla="*/ 4963 w 9467"/>
              <a:gd name="T43" fmla="*/ 4919 h 10667"/>
              <a:gd name="T44" fmla="*/ 4718 w 9467"/>
              <a:gd name="T45" fmla="*/ 2377 h 10667"/>
              <a:gd name="T46" fmla="*/ 6619 w 9467"/>
              <a:gd name="T47" fmla="*/ 3552 h 10667"/>
              <a:gd name="T48" fmla="*/ 7114 w 9467"/>
              <a:gd name="T49" fmla="*/ 2497 h 10667"/>
              <a:gd name="T50" fmla="*/ 7158 w 9467"/>
              <a:gd name="T51" fmla="*/ 2339 h 10667"/>
              <a:gd name="T52" fmla="*/ 6834 w 9467"/>
              <a:gd name="T53" fmla="*/ 1702 h 10667"/>
              <a:gd name="T54" fmla="*/ 7360 w 9467"/>
              <a:gd name="T55" fmla="*/ 1440 h 10667"/>
              <a:gd name="T56" fmla="*/ 7017 w 9467"/>
              <a:gd name="T57" fmla="*/ 766 h 10667"/>
              <a:gd name="T58" fmla="*/ 7129 w 9467"/>
              <a:gd name="T59" fmla="*/ 710 h 10667"/>
              <a:gd name="T60" fmla="*/ 7472 w 9467"/>
              <a:gd name="T61" fmla="*/ 1385 h 10667"/>
              <a:gd name="T62" fmla="*/ 7617 w 9467"/>
              <a:gd name="T63" fmla="*/ 1669 h 10667"/>
              <a:gd name="T64" fmla="*/ 7641 w 9467"/>
              <a:gd name="T65" fmla="*/ 1717 h 10667"/>
              <a:gd name="T66" fmla="*/ 8199 w 9467"/>
              <a:gd name="T67" fmla="*/ 2813 h 10667"/>
              <a:gd name="T68" fmla="*/ 7810 w 9467"/>
              <a:gd name="T69" fmla="*/ 3005 h 10667"/>
              <a:gd name="T70" fmla="*/ 6666 w 9467"/>
              <a:gd name="T71" fmla="*/ 4549 h 10667"/>
              <a:gd name="T72" fmla="*/ 6546 w 9467"/>
              <a:gd name="T73" fmla="*/ 4563 h 10667"/>
              <a:gd name="T74" fmla="*/ 6080 w 9467"/>
              <a:gd name="T75" fmla="*/ 4261 h 10667"/>
              <a:gd name="T76" fmla="*/ 5482 w 9467"/>
              <a:gd name="T77" fmla="*/ 3487 h 10667"/>
              <a:gd name="T78" fmla="*/ 5697 w 9467"/>
              <a:gd name="T79" fmla="*/ 6115 h 10667"/>
              <a:gd name="T80" fmla="*/ 5695 w 9467"/>
              <a:gd name="T81" fmla="*/ 6126 h 10667"/>
              <a:gd name="T82" fmla="*/ 6302 w 9467"/>
              <a:gd name="T83" fmla="*/ 9792 h 10667"/>
              <a:gd name="T84" fmla="*/ 7422 w 9467"/>
              <a:gd name="T85" fmla="*/ 9270 h 10667"/>
              <a:gd name="T86" fmla="*/ 6753 w 9467"/>
              <a:gd name="T87" fmla="*/ 8849 h 10667"/>
              <a:gd name="T88" fmla="*/ 6694 w 9467"/>
              <a:gd name="T89" fmla="*/ 8516 h 10667"/>
              <a:gd name="T90" fmla="*/ 9467 w 9467"/>
              <a:gd name="T91" fmla="*/ 9539 h 10667"/>
              <a:gd name="T92" fmla="*/ 3699 w 9467"/>
              <a:gd name="T93" fmla="*/ 5275 h 10667"/>
              <a:gd name="T94" fmla="*/ 3795 w 9467"/>
              <a:gd name="T95" fmla="*/ 3464 h 10667"/>
              <a:gd name="T96" fmla="*/ 3183 w 9467"/>
              <a:gd name="T97" fmla="*/ 4286 h 10667"/>
              <a:gd name="T98" fmla="*/ 3699 w 9467"/>
              <a:gd name="T99" fmla="*/ 5275 h 10667"/>
              <a:gd name="T100" fmla="*/ 5283 w 9467"/>
              <a:gd name="T101" fmla="*/ 9903 h 10667"/>
              <a:gd name="T102" fmla="*/ 4677 w 9467"/>
              <a:gd name="T103" fmla="*/ 6245 h 10667"/>
              <a:gd name="T104" fmla="*/ 4270 w 9467"/>
              <a:gd name="T105" fmla="*/ 9910 h 10667"/>
              <a:gd name="T106" fmla="*/ 4705 w 9467"/>
              <a:gd name="T107" fmla="*/ 9919 h 10667"/>
              <a:gd name="T108" fmla="*/ 5283 w 9467"/>
              <a:gd name="T109" fmla="*/ 9903 h 10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467" h="10667">
                <a:moveTo>
                  <a:pt x="3497" y="1130"/>
                </a:moveTo>
                <a:cubicBezTo>
                  <a:pt x="3497" y="506"/>
                  <a:pt x="3993" y="0"/>
                  <a:pt x="4604" y="0"/>
                </a:cubicBezTo>
                <a:cubicBezTo>
                  <a:pt x="5215" y="0"/>
                  <a:pt x="5711" y="506"/>
                  <a:pt x="5711" y="1130"/>
                </a:cubicBezTo>
                <a:cubicBezTo>
                  <a:pt x="5711" y="1755"/>
                  <a:pt x="5215" y="2260"/>
                  <a:pt x="4604" y="2260"/>
                </a:cubicBezTo>
                <a:cubicBezTo>
                  <a:pt x="3993" y="2260"/>
                  <a:pt x="3497" y="1755"/>
                  <a:pt x="3497" y="1130"/>
                </a:cubicBezTo>
                <a:close/>
                <a:moveTo>
                  <a:pt x="9467" y="9539"/>
                </a:moveTo>
                <a:cubicBezTo>
                  <a:pt x="9467" y="10161"/>
                  <a:pt x="7347" y="10667"/>
                  <a:pt x="4733" y="10667"/>
                </a:cubicBezTo>
                <a:cubicBezTo>
                  <a:pt x="2119" y="10667"/>
                  <a:pt x="0" y="10161"/>
                  <a:pt x="0" y="9539"/>
                </a:cubicBezTo>
                <a:cubicBezTo>
                  <a:pt x="0" y="9081"/>
                  <a:pt x="1155" y="8691"/>
                  <a:pt x="2800" y="8515"/>
                </a:cubicBezTo>
                <a:lnTo>
                  <a:pt x="2767" y="8821"/>
                </a:lnTo>
                <a:cubicBezTo>
                  <a:pt x="2287" y="8938"/>
                  <a:pt x="1988" y="9096"/>
                  <a:pt x="1988" y="9270"/>
                </a:cubicBezTo>
                <a:cubicBezTo>
                  <a:pt x="1988" y="9501"/>
                  <a:pt x="2493" y="9703"/>
                  <a:pt x="3251" y="9818"/>
                </a:cubicBezTo>
                <a:lnTo>
                  <a:pt x="3646" y="6257"/>
                </a:lnTo>
                <a:lnTo>
                  <a:pt x="3653" y="6121"/>
                </a:lnTo>
                <a:cubicBezTo>
                  <a:pt x="3637" y="6124"/>
                  <a:pt x="3623" y="6133"/>
                  <a:pt x="3607" y="6133"/>
                </a:cubicBezTo>
                <a:cubicBezTo>
                  <a:pt x="3527" y="6133"/>
                  <a:pt x="3446" y="6110"/>
                  <a:pt x="3376" y="6062"/>
                </a:cubicBezTo>
                <a:cubicBezTo>
                  <a:pt x="2867" y="5717"/>
                  <a:pt x="2110" y="4619"/>
                  <a:pt x="2445" y="3934"/>
                </a:cubicBezTo>
                <a:cubicBezTo>
                  <a:pt x="3162" y="2467"/>
                  <a:pt x="4188" y="2372"/>
                  <a:pt x="4502" y="2379"/>
                </a:cubicBezTo>
                <a:cubicBezTo>
                  <a:pt x="4503" y="2379"/>
                  <a:pt x="4505" y="2379"/>
                  <a:pt x="4506" y="2379"/>
                </a:cubicBezTo>
                <a:lnTo>
                  <a:pt x="4196" y="4919"/>
                </a:lnTo>
                <a:lnTo>
                  <a:pt x="4605" y="5334"/>
                </a:lnTo>
                <a:lnTo>
                  <a:pt x="4963" y="4919"/>
                </a:lnTo>
                <a:lnTo>
                  <a:pt x="4718" y="2377"/>
                </a:lnTo>
                <a:cubicBezTo>
                  <a:pt x="5130" y="2393"/>
                  <a:pt x="5983" y="2555"/>
                  <a:pt x="6619" y="3552"/>
                </a:cubicBezTo>
                <a:cubicBezTo>
                  <a:pt x="6837" y="3225"/>
                  <a:pt x="7102" y="2671"/>
                  <a:pt x="7114" y="2497"/>
                </a:cubicBezTo>
                <a:cubicBezTo>
                  <a:pt x="7118" y="2441"/>
                  <a:pt x="7134" y="2388"/>
                  <a:pt x="7158" y="2339"/>
                </a:cubicBezTo>
                <a:lnTo>
                  <a:pt x="6834" y="1702"/>
                </a:lnTo>
                <a:lnTo>
                  <a:pt x="7360" y="1440"/>
                </a:lnTo>
                <a:lnTo>
                  <a:pt x="7017" y="766"/>
                </a:lnTo>
                <a:lnTo>
                  <a:pt x="7129" y="710"/>
                </a:lnTo>
                <a:lnTo>
                  <a:pt x="7472" y="1385"/>
                </a:lnTo>
                <a:lnTo>
                  <a:pt x="7617" y="1669"/>
                </a:lnTo>
                <a:lnTo>
                  <a:pt x="7641" y="1717"/>
                </a:lnTo>
                <a:lnTo>
                  <a:pt x="8199" y="2813"/>
                </a:lnTo>
                <a:lnTo>
                  <a:pt x="7810" y="3005"/>
                </a:lnTo>
                <a:cubicBezTo>
                  <a:pt x="7589" y="3609"/>
                  <a:pt x="7106" y="4450"/>
                  <a:pt x="6666" y="4549"/>
                </a:cubicBezTo>
                <a:cubicBezTo>
                  <a:pt x="6625" y="4559"/>
                  <a:pt x="6585" y="4563"/>
                  <a:pt x="6546" y="4563"/>
                </a:cubicBezTo>
                <a:cubicBezTo>
                  <a:pt x="6349" y="4563"/>
                  <a:pt x="6174" y="4452"/>
                  <a:pt x="6080" y="4261"/>
                </a:cubicBezTo>
                <a:cubicBezTo>
                  <a:pt x="5899" y="3891"/>
                  <a:pt x="5688" y="3647"/>
                  <a:pt x="5482" y="3487"/>
                </a:cubicBezTo>
                <a:lnTo>
                  <a:pt x="5697" y="6115"/>
                </a:lnTo>
                <a:cubicBezTo>
                  <a:pt x="5697" y="6119"/>
                  <a:pt x="5695" y="6121"/>
                  <a:pt x="5695" y="6126"/>
                </a:cubicBezTo>
                <a:lnTo>
                  <a:pt x="6302" y="9792"/>
                </a:lnTo>
                <a:cubicBezTo>
                  <a:pt x="6977" y="9674"/>
                  <a:pt x="7422" y="9485"/>
                  <a:pt x="7422" y="9270"/>
                </a:cubicBezTo>
                <a:cubicBezTo>
                  <a:pt x="7422" y="9110"/>
                  <a:pt x="7167" y="8962"/>
                  <a:pt x="6753" y="8849"/>
                </a:cubicBezTo>
                <a:lnTo>
                  <a:pt x="6694" y="8516"/>
                </a:lnTo>
                <a:cubicBezTo>
                  <a:pt x="8325" y="8694"/>
                  <a:pt x="9467" y="9083"/>
                  <a:pt x="9467" y="9539"/>
                </a:cubicBezTo>
                <a:close/>
                <a:moveTo>
                  <a:pt x="3699" y="5275"/>
                </a:moveTo>
                <a:lnTo>
                  <a:pt x="3795" y="3464"/>
                </a:lnTo>
                <a:cubicBezTo>
                  <a:pt x="3596" y="3626"/>
                  <a:pt x="3380" y="3880"/>
                  <a:pt x="3183" y="4286"/>
                </a:cubicBezTo>
                <a:cubicBezTo>
                  <a:pt x="3123" y="4441"/>
                  <a:pt x="3399" y="4981"/>
                  <a:pt x="3699" y="5275"/>
                </a:cubicBezTo>
                <a:close/>
                <a:moveTo>
                  <a:pt x="5283" y="9903"/>
                </a:moveTo>
                <a:lnTo>
                  <a:pt x="4677" y="6245"/>
                </a:lnTo>
                <a:lnTo>
                  <a:pt x="4270" y="9910"/>
                </a:lnTo>
                <a:cubicBezTo>
                  <a:pt x="4412" y="9916"/>
                  <a:pt x="4557" y="9919"/>
                  <a:pt x="4705" y="9919"/>
                </a:cubicBezTo>
                <a:cubicBezTo>
                  <a:pt x="4905" y="9919"/>
                  <a:pt x="5097" y="9913"/>
                  <a:pt x="5283" y="99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1200"/>
          </a:p>
        </p:txBody>
      </p:sp>
      <p:sp>
        <p:nvSpPr>
          <p:cNvPr id="14" name="矩形 13"/>
          <p:cNvSpPr>
            <a:spLocks noChangeAspect="1"/>
          </p:cNvSpPr>
          <p:nvPr/>
        </p:nvSpPr>
        <p:spPr>
          <a:xfrm>
            <a:off x="533223" y="2540747"/>
            <a:ext cx="3623774" cy="219072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9225" y="254635"/>
            <a:ext cx="8870315" cy="5299710"/>
          </a:xfrm>
          <a:prstGeom prst="rect">
            <a:avLst/>
          </a:prstGeom>
        </p:spPr>
        <p:txBody>
          <a:bodyPr>
            <a:noAutofit/>
          </a:bodyPr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5. DIV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语法：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div rd, rs1, rs2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，作用是将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rs1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相除，结果的商写入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rd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寄存器。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6. DIVU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语法：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divu rd, rs1, rs2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，作用是将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rs1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相除，其中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rs1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均为无符号数，结果的商写入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rd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寄存器。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7. REM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语法：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rem rd, rs1, rs2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，作用是将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rs1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相除，结果的余数写入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rd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寄存器。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8. REMU</a:t>
            </a:r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语法：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remu rd, rs1, rs2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，作用是将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rs1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相除，其中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rs1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均为无符号数，结果的余数写入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rd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寄存器。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10235" y="2637790"/>
            <a:ext cx="7972425" cy="1750695"/>
          </a:xfrm>
          <a:prstGeom prst="rect">
            <a:avLst/>
          </a:prstGeom>
        </p:spPr>
        <p:txBody>
          <a:bodyPr>
            <a:noAutofit/>
          </a:bodyPr>
          <a:p>
            <a:pPr marL="266700" algn="ctr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单周期</a:t>
            </a:r>
            <a:r>
              <a:rPr lang="en-US" altLang="zh-CN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RISC-V CPU</a:t>
            </a:r>
            <a:r>
              <a:rPr lang="zh-CN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总体电路</a:t>
            </a:r>
            <a:endParaRPr lang="zh-CN" altLang="en-US" sz="4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075" y="189230"/>
            <a:ext cx="8648700" cy="66300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15365" y="2637790"/>
            <a:ext cx="7381240" cy="1750695"/>
          </a:xfrm>
          <a:prstGeom prst="rect">
            <a:avLst/>
          </a:prstGeom>
        </p:spPr>
        <p:txBody>
          <a:bodyPr>
            <a:noAutofit/>
          </a:bodyPr>
          <a:p>
            <a:pPr marL="266700" algn="ctr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32</a:t>
            </a:r>
            <a:r>
              <a:rPr lang="zh-CN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位整数除法器和</a:t>
            </a:r>
            <a:r>
              <a:rPr lang="en-US" altLang="zh-CN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PC</a:t>
            </a:r>
            <a:r>
              <a:rPr lang="zh-CN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保持</a:t>
            </a:r>
            <a:endParaRPr lang="zh-CN" altLang="en-US" sz="4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41045" y="596265"/>
            <a:ext cx="7944485" cy="5299710"/>
          </a:xfrm>
          <a:prstGeom prst="rect">
            <a:avLst/>
          </a:prstGeom>
        </p:spPr>
        <p:txBody>
          <a:bodyPr>
            <a:noAutofit/>
          </a:bodyPr>
          <a:p>
            <a:pPr marL="781050" indent="-51435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ALU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的除法器开始计算时，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CU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输出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PChold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信号，让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PC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保持原值。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781050" indent="-51435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ALU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的除法器在迭代运行中，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CU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持续输出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PChold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信号，让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PC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保持原值。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781050" indent="-51435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迭代运行完后，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ALU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的除法器输出运算完成信号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divRdy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CU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输出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PChold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结束信号，让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PC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恢复正常运行，即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PC&lt;=PC+4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22680" y="2637790"/>
            <a:ext cx="7178040" cy="1750695"/>
          </a:xfrm>
          <a:prstGeom prst="rect">
            <a:avLst/>
          </a:prstGeom>
        </p:spPr>
        <p:txBody>
          <a:bodyPr>
            <a:noAutofit/>
          </a:bodyPr>
          <a:p>
            <a:pPr marL="266700" algn="ctr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总线、设备及其地址和访问控制</a:t>
            </a:r>
            <a:endParaRPr lang="zh-CN" altLang="en-US" sz="4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4570" y="1767840"/>
            <a:ext cx="6722110" cy="23495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0" y="1080135"/>
            <a:ext cx="7976235" cy="30416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62380" y="4516120"/>
            <a:ext cx="7158990" cy="1780540"/>
          </a:xfrm>
          <a:prstGeom prst="rect">
            <a:avLst/>
          </a:prstGeom>
        </p:spPr>
        <p:txBody>
          <a:bodyPr>
            <a:noAutofit/>
          </a:bodyPr>
          <a:p>
            <a:pPr marL="10160" indent="9525" algn="just" defTabSz="26670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/>
              <a:tabLst>
                <a:tab pos="1432560" algn="l"/>
              </a:tabLst>
            </a:pPr>
            <a:r>
              <a:rPr lang="en-US" altLang="zh-CN" sz="240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</a:rPr>
              <a:t>RIB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</a:rPr>
              <a:t>总线的主要信号：</a:t>
            </a:r>
            <a:endParaRPr lang="zh-CN" altLang="en-US">
              <a:solidFill>
                <a:schemeClr val="tx1"/>
              </a:solidFill>
              <a:latin typeface="Times New Roman" panose="02020603050405020304"/>
              <a:ea typeface="宋体" panose="02010600030101010101" pitchFamily="2" charset="-122"/>
            </a:endParaRPr>
          </a:p>
          <a:p>
            <a:pPr marL="800100" indent="-266700" algn="just" defTabSz="266700">
              <a:lnSpc>
                <a:spcPts val="2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/>
              <a:buChar char="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</a:rPr>
              <a:t>地址总线（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</a:rPr>
              <a:t>Address Bus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</a:rPr>
              <a:t>）：传输访问地址（需根据设备的地址空间转换成设备的内部地址）</a:t>
            </a:r>
            <a:endParaRPr lang="zh-CN" altLang="en-US" sz="2000">
              <a:solidFill>
                <a:schemeClr val="tx1"/>
              </a:solidFill>
              <a:latin typeface="Times New Roman" panose="02020603050405020304"/>
              <a:ea typeface="宋体" panose="02010600030101010101" pitchFamily="2" charset="-122"/>
            </a:endParaRPr>
          </a:p>
          <a:p>
            <a:pPr marL="800100" indent="-266700" algn="just" defTabSz="266700">
              <a:lnSpc>
                <a:spcPts val="2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/>
              <a:buChar char="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</a:rPr>
              <a:t>数据总线（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</a:rPr>
              <a:t>Data Bus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</a:rPr>
              <a:t>）：传输读写数据（双向）</a:t>
            </a:r>
            <a:endParaRPr lang="zh-CN" altLang="en-US" sz="2000">
              <a:solidFill>
                <a:schemeClr val="tx1"/>
              </a:solidFill>
              <a:latin typeface="Times New Roman" panose="02020603050405020304"/>
              <a:ea typeface="宋体" panose="02010600030101010101" pitchFamily="2" charset="-122"/>
            </a:endParaRPr>
          </a:p>
          <a:p>
            <a:pPr marL="800100" indent="-266700" algn="just" defTabSz="266700">
              <a:lnSpc>
                <a:spcPts val="2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/>
              <a:buChar char="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</a:rPr>
              <a:t>控制信号：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</a:rPr>
              <a:t>wr_en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</a:rPr>
              <a:t>：写使能</a:t>
            </a:r>
            <a:endParaRPr lang="zh-CN" altLang="en-US" sz="2000">
              <a:solidFill>
                <a:schemeClr val="tx1"/>
              </a:solidFill>
              <a:latin typeface="Times New Roman" panose="020206030504050203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" y="1278255"/>
            <a:ext cx="8663940" cy="44157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22680" y="2637790"/>
            <a:ext cx="7178040" cy="1750695"/>
          </a:xfrm>
          <a:prstGeom prst="rect">
            <a:avLst/>
          </a:prstGeom>
        </p:spPr>
        <p:txBody>
          <a:bodyPr>
            <a:noAutofit/>
          </a:bodyPr>
          <a:p>
            <a:pPr marL="266700" algn="ctr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设备访问控制</a:t>
            </a:r>
            <a:endParaRPr lang="zh-CN" altLang="en-US" sz="4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40130" y="596265"/>
            <a:ext cx="7254240" cy="5299710"/>
          </a:xfrm>
          <a:prstGeom prst="rect">
            <a:avLst/>
          </a:prstGeom>
        </p:spPr>
        <p:txBody>
          <a:bodyPr>
            <a:noAutofit/>
          </a:bodyPr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RISC-V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是一种基于精简指令集计算（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）原则的开源指令集架构（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ISA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）。它由加州大学伯克利分校的研究团队于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2010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年代初开发，并且现在由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RISC-V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国际基金会维护和推广。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RISC-V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的设计目标是模块化、可扩展、开放和免费，适用于从嵌入式系统到高性能计算的各种应用场景。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41045" y="596265"/>
            <a:ext cx="7944485" cy="5299710"/>
          </a:xfrm>
          <a:prstGeom prst="rect">
            <a:avLst/>
          </a:prstGeom>
        </p:spPr>
        <p:txBody>
          <a:bodyPr>
            <a:noAutofit/>
          </a:bodyPr>
          <a:p>
            <a:pPr marL="467360" indent="-4572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  <a:tabLst>
                <a:tab pos="358140" algn="l"/>
              </a:tabLst>
            </a:pP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Timer</a:t>
            </a:r>
            <a:endParaRPr lang="en-US" altLang="zh-CN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467360" lvl="1" indent="18415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358140" algn="l"/>
              </a:tabLst>
            </a:pP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时钟设备有一个计数器，计数器的数据长度为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32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位，计数单位为毫秒。计数器的内部地址偏移为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0x0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10160" lvl="1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tabLst>
                <a:tab pos="358140" algn="l"/>
              </a:tabLst>
            </a:pP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41045" y="596265"/>
            <a:ext cx="7944485" cy="5299710"/>
          </a:xfrm>
          <a:prstGeom prst="rect">
            <a:avLst/>
          </a:prstGeom>
        </p:spPr>
        <p:txBody>
          <a:bodyPr>
            <a:noAutofit/>
          </a:bodyPr>
          <a:p>
            <a:pPr marL="467360" lvl="1" indent="-457200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  <a:tabLst>
                <a:tab pos="358140" algn="l"/>
              </a:tabLst>
            </a:pP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GPIO</a:t>
            </a:r>
            <a:endParaRPr lang="en-US" altLang="zh-CN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467360" lvl="1" indent="18415" algn="just" defTabSz="266700">
              <a:lnSpc>
                <a:spcPct val="150000"/>
              </a:lnSpc>
              <a:buClrTx/>
              <a:buSzTx/>
              <a:buFontTx/>
              <a:tabLst>
                <a:tab pos="358140" algn="l"/>
              </a:tabLst>
            </a:pP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通用输入/输出设备有两个子设备：led灯组和数码管组smgs。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924560" lvl="1" indent="-457200" algn="just" defTabSz="2667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tabLst>
                <a:tab pos="358140" algn="l"/>
              </a:tabLst>
            </a:pP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led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灯组的数据长度为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8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位，每位对应一个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led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灯，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led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灯组的内部地址偏移为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0x0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924560" lvl="1" indent="-457200" algn="just" defTabSz="2667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tabLst>
                <a:tab pos="358140" algn="l"/>
              </a:tabLst>
            </a:pP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数码管组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smgs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有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个数码管，每个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smg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的数据长度为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8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位，内部地址偏移依次为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0x1~0x7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41045" y="596265"/>
            <a:ext cx="7944485" cy="5299710"/>
          </a:xfrm>
          <a:prstGeom prst="rect">
            <a:avLst/>
          </a:prstGeom>
        </p:spPr>
        <p:txBody>
          <a:bodyPr>
            <a:noAutofit/>
          </a:bodyPr>
          <a:p>
            <a:pPr marL="467360" indent="-4572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  <a:tabLst>
                <a:tab pos="358140" algn="l"/>
              </a:tabLst>
            </a:pP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UART</a:t>
            </a:r>
            <a:endParaRPr lang="en-US" altLang="zh-CN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467360" lvl="1" indent="18415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358140" algn="l"/>
              </a:tabLst>
            </a:pP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通用串口设备的访问有五个寄存器：控制寄存器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UART_CTRL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、状态寄存器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UART_STATUS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、波特率设置寄存器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UART_BAUD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、发送数据寄存器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UART_TXDATA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和接收数据寄存器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UART_RXDATA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。地址偏移量分别为：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0x00,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0x04,0x08,0x0c,0x10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41045" y="596265"/>
            <a:ext cx="7944485" cy="5299710"/>
          </a:xfrm>
          <a:prstGeom prst="rect">
            <a:avLst/>
          </a:prstGeom>
        </p:spPr>
        <p:txBody>
          <a:bodyPr>
            <a:noAutofit/>
          </a:bodyPr>
          <a:p>
            <a:pPr marL="467360" indent="-4572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58140" algn="l"/>
              </a:tabLst>
            </a:pP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控制寄存器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uart_ctrl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的第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0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位控制发送使能（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为使能，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0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为禁止），第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位控制接收使能。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467360" indent="-4572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58140" algn="l"/>
              </a:tabLst>
            </a:pP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状态寄存器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uart_status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的第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0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位为发送忙状态（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表示正在发送，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0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为空闲），第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位为接收完成标志（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表示接收完成，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0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表示正在接收），在写入发送数据前必须检查此位以确保发送器空闲。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41045" y="596265"/>
            <a:ext cx="7944485" cy="5299710"/>
          </a:xfrm>
          <a:prstGeom prst="rect">
            <a:avLst/>
          </a:prstGeom>
        </p:spPr>
        <p:txBody>
          <a:bodyPr>
            <a:noAutofit/>
          </a:bodyPr>
          <a:p>
            <a:pPr marL="1016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58140" algn="l"/>
              </a:tabLst>
            </a:pP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应用（或用户）程序：使用指令编写的程序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1016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ea"/>
              <a:tabLst>
                <a:tab pos="358140" algn="l"/>
              </a:tabLst>
            </a:pP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</a:t>
            </a: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发送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、等待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发送状态位为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0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  <a:p>
            <a:pPr marL="1016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ea"/>
              <a:tabLst>
                <a:tab pos="358140" algn="l"/>
              </a:tabLst>
            </a:pP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         2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、将数据写入发送数据寄存器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  <a:p>
            <a:pPr marL="1381760" lvl="3" indent="4572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ea"/>
              <a:tabLst>
                <a:tab pos="358140" algn="l"/>
              </a:tabLst>
            </a:pP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3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、将发送状态位设为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1 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  <a:p>
            <a:pPr marL="1016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ea"/>
              <a:tabLst>
                <a:tab pos="358140" algn="l"/>
              </a:tabLst>
            </a:pP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    </a:t>
            </a:r>
            <a:r>
              <a:rPr lang="zh-CN" altLang="en-US" sz="2800">
                <a:gradFill>
                  <a:gsLst>
                    <a:gs pos="50000">
                      <a:schemeClr val="accent6"/>
                    </a:gs>
                    <a:gs pos="0">
                      <a:schemeClr val="accent6">
                        <a:lumMod val="25000"/>
                        <a:lumOff val="75000"/>
                      </a:schemeClr>
                    </a:gs>
                    <a:gs pos="100000">
                      <a:schemeClr val="accent6">
                        <a:lumMod val="85000"/>
                      </a:schemeClr>
                    </a:gs>
                  </a:gsLst>
                  <a:lin ang="5400000" scaled="1"/>
                </a:gradFill>
                <a:latin typeface="宋体" panose="02010600030101010101" pitchFamily="2" charset="-122"/>
                <a:sym typeface="+mn-ea"/>
              </a:rPr>
              <a:t>接收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：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1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、循环等待接收状态位为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1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  <a:p>
            <a:pPr marL="1016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ea"/>
              <a:tabLst>
                <a:tab pos="358140" algn="l"/>
              </a:tabLst>
            </a:pP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         2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、从接收数据寄存器读入数据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  <a:p>
            <a:pPr marL="1381760" lvl="3" indent="4572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ea"/>
              <a:tabLst>
                <a:tab pos="358140" algn="l"/>
              </a:tabLst>
            </a:pP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3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、将接收状态位设为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0</a:t>
            </a:r>
            <a:endParaRPr lang="en-US" altLang="zh-CN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41045" y="596265"/>
            <a:ext cx="8201025" cy="5299710"/>
          </a:xfrm>
          <a:prstGeom prst="rect">
            <a:avLst/>
          </a:prstGeom>
        </p:spPr>
        <p:txBody>
          <a:bodyPr>
            <a:noAutofit/>
          </a:bodyPr>
          <a:p>
            <a:pPr marL="1016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358140" algn="l"/>
              </a:tabLst>
            </a:pP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设备程序：使用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Verilog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编写的程序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1016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ea"/>
              <a:tabLst>
                <a:tab pos="358140" algn="l"/>
              </a:tabLst>
            </a:pP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</a:t>
            </a: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发送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、判断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发送状态位是否为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1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  <a:p>
            <a:pPr marL="1016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ea"/>
              <a:tabLst>
                <a:tab pos="358140" algn="l"/>
              </a:tabLst>
            </a:pP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         2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、将发送数据寄存器的数据发送出去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  <a:p>
            <a:pPr marL="1381760" lvl="3" indent="4572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ea"/>
              <a:tabLst>
                <a:tab pos="358140" algn="l"/>
              </a:tabLst>
            </a:pP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3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、将发送状态位设为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0 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  <a:p>
            <a:pPr marL="1016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ea"/>
              <a:tabLst>
                <a:tab pos="358140" algn="l"/>
              </a:tabLst>
            </a:pP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    </a:t>
            </a:r>
            <a:r>
              <a:rPr lang="zh-CN" altLang="en-US" sz="2800">
                <a:gradFill>
                  <a:gsLst>
                    <a:gs pos="50000">
                      <a:schemeClr val="accent6"/>
                    </a:gs>
                    <a:gs pos="0">
                      <a:schemeClr val="accent6">
                        <a:lumMod val="25000"/>
                        <a:lumOff val="75000"/>
                      </a:schemeClr>
                    </a:gs>
                    <a:gs pos="100000">
                      <a:schemeClr val="accent6">
                        <a:lumMod val="85000"/>
                      </a:schemeClr>
                    </a:gs>
                  </a:gsLst>
                  <a:lin ang="5400000" scaled="1"/>
                </a:gradFill>
                <a:latin typeface="宋体" panose="02010600030101010101" pitchFamily="2" charset="-122"/>
                <a:sym typeface="+mn-ea"/>
              </a:rPr>
              <a:t>接收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：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1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、判断是否有数据进来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  <a:p>
            <a:pPr marL="1016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ea"/>
              <a:tabLst>
                <a:tab pos="358140" algn="l"/>
              </a:tabLst>
            </a:pP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         2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、接收数据到接收数据寄存器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  <a:p>
            <a:pPr marL="1381760" lvl="3" indent="4572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ea"/>
              <a:tabLst>
                <a:tab pos="358140" algn="l"/>
              </a:tabLst>
            </a:pP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3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、将接收状态位设为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1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  <a:p>
            <a:pPr marL="1381760" lvl="3" indent="4572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ea"/>
              <a:tabLst>
                <a:tab pos="358140" algn="l"/>
              </a:tabLst>
            </a:pP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22680" y="2637790"/>
            <a:ext cx="7178040" cy="1750695"/>
          </a:xfrm>
          <a:prstGeom prst="rect">
            <a:avLst/>
          </a:prstGeom>
        </p:spPr>
        <p:txBody>
          <a:bodyPr>
            <a:noAutofit/>
          </a:bodyPr>
          <a:p>
            <a:pPr marL="266700" algn="ctr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RISC-V</a:t>
            </a:r>
            <a:r>
              <a:rPr lang="zh-CN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汇编语言</a:t>
            </a:r>
            <a:endParaRPr lang="zh-CN" altLang="en-US" sz="4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43305" y="1319530"/>
            <a:ext cx="7178040" cy="1750695"/>
          </a:xfrm>
          <a:prstGeom prst="rect">
            <a:avLst/>
          </a:prstGeom>
        </p:spPr>
        <p:txBody>
          <a:bodyPr>
            <a:noAutofit/>
          </a:bodyPr>
          <a:p>
            <a:pPr marL="2667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36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汇编语言除了定义了前面描述的标准机器指令外，还包括伪指令和汇编器指示符。</a:t>
            </a:r>
            <a:endParaRPr lang="zh-CN" altLang="en-US" sz="36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43305" y="1319530"/>
            <a:ext cx="7178040" cy="1750695"/>
          </a:xfrm>
          <a:prstGeom prst="rect">
            <a:avLst/>
          </a:prstGeom>
        </p:spPr>
        <p:txBody>
          <a:bodyPr>
            <a:noAutofit/>
          </a:bodyPr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</a:t>
            </a:r>
            <a:r>
              <a:rPr lang="zh-CN" altLang="en-US" sz="3600" b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伪指令</a:t>
            </a:r>
            <a:r>
              <a:rPr lang="zh-CN" altLang="en-US" sz="36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用于简化编程过程。它们并不是直接转换为单条机器指令，而是通过组合一条或多条实际的机器指令来实现所需的功能。以下是一些常用的</a:t>
            </a:r>
            <a:r>
              <a:rPr lang="en-US" altLang="zh-CN" sz="36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RV32</a:t>
            </a:r>
            <a:r>
              <a:rPr lang="zh-CN" altLang="en-US" sz="36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汇编伪指令。</a:t>
            </a:r>
            <a:endParaRPr lang="zh-CN" altLang="en-US" sz="36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9225" y="254635"/>
            <a:ext cx="8870315" cy="5299710"/>
          </a:xfrm>
          <a:prstGeom prst="rect">
            <a:avLst/>
          </a:prstGeom>
        </p:spPr>
        <p:txBody>
          <a:bodyPr>
            <a:noAutofit/>
          </a:bodyPr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 rd, immediate</a:t>
            </a: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加载立即数：将一个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位立即数加载到寄存器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rd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中。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通常通过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lui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（加载上半立即数）和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addi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（加立即数）组合实现。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la rd, symbol</a:t>
            </a: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加载地址：将全局变量或者函数的地址加载到寄存器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rd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中。通常通过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lui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addi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实现。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mv rd, rs</a:t>
            </a: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移动数据：把寄存器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中的值移动到寄存器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rd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中。实际上是使用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addi rd, rs, 0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来实现。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nop</a:t>
            </a: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空操作：执行空操作，即什么都不做。等价于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addi x0, x0, 0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not rd, rs</a:t>
            </a: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逻辑非：对寄存器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中的值执行逻辑非操作，并将结果存储在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rd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中。通常是通过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xori rd, rs, -1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实现。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neg rd, rs</a:t>
            </a: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取负：将寄存器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中的值取负后存入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rd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中。这可以通过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sub rd, x0, rs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实现。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seqz rd, rs</a:t>
            </a:r>
            <a:r>
              <a:rPr lang="en-US" altLang="en-US" sz="20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 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-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设置如果等于零：如果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rs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中的值为零，则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rd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设置为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1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；否则设为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0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。可以使用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sltiu rd, rs, 1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来完成。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 defTabSz="266700">
              <a:lnSpc>
                <a:spcPct val="150000"/>
              </a:lnSpc>
              <a:buClrTx/>
              <a:buSzTx/>
              <a:buFont typeface="Wingdings" panose="05000000000000000000" charset="0"/>
            </a:pP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631315" y="2637790"/>
            <a:ext cx="6320155" cy="1750695"/>
          </a:xfrm>
          <a:prstGeom prst="rect">
            <a:avLst/>
          </a:prstGeom>
        </p:spPr>
        <p:txBody>
          <a:bodyPr>
            <a:noAutofit/>
          </a:bodyPr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RISC-V </a:t>
            </a:r>
            <a:r>
              <a:rPr lang="zh-CN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的核心特点</a:t>
            </a:r>
            <a:endParaRPr lang="zh-CN" altLang="en-US" sz="4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9225" y="254635"/>
            <a:ext cx="8870315" cy="5299710"/>
          </a:xfrm>
          <a:prstGeom prst="rect">
            <a:avLst/>
          </a:prstGeom>
        </p:spPr>
        <p:txBody>
          <a:bodyPr>
            <a:noAutofit/>
          </a:bodyPr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 label -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跳转：无条件跳转到指定的标签位置。这是一个伪指令，它会被转换成一条或多条基本指令来实现。例如，它可以被转换为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jal x0, label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，这里使用了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x0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作为链接寄存器，意味着不保存返回地址。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call label -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调用子程序：用于调用函数或子程序，并将返回地址保存到链接寄存器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ra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（即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x1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）。这是另一个伪指令示例，它通常被转换为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jal ra, label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 -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返回：从子程序返回。这也是一个伪指令，它会将链接寄存器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ra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中的值加载到程序计数器（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PC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）中以实现返回。具体来说，它被转换为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jalr x0, 0(ra)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43305" y="1319530"/>
            <a:ext cx="7178040" cy="1750695"/>
          </a:xfrm>
          <a:prstGeom prst="rect">
            <a:avLst/>
          </a:prstGeom>
        </p:spPr>
        <p:txBody>
          <a:bodyPr>
            <a:noAutofit/>
          </a:bodyPr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</a:t>
            </a:r>
            <a:r>
              <a:rPr lang="zh-CN" altLang="en-US" sz="36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汇编器指示符提供了一种简化编程的方式。这些指示符通常用于数据定义、内存分配、程序入口点指定等。以下是一些常用的</a:t>
            </a:r>
            <a:r>
              <a:rPr lang="en-US" altLang="zh-CN" sz="36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RV32</a:t>
            </a:r>
            <a:r>
              <a:rPr lang="zh-CN" altLang="en-US" sz="36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汇编器指示符。</a:t>
            </a:r>
            <a:endParaRPr lang="zh-CN" altLang="en-US" sz="36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9225" y="254635"/>
            <a:ext cx="8870315" cy="5299710"/>
          </a:xfrm>
          <a:prstGeom prst="rect">
            <a:avLst/>
          </a:prstGeom>
        </p:spPr>
        <p:txBody>
          <a:bodyPr>
            <a:noAutofit/>
          </a:bodyPr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.text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.data: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这两个指示符分别用来标记代码段和数据段的开始。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.globl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：用于声明全局符号，例如函数或变量，使得它们可以在其他文件中被引用。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.word: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定义一个或多个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32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位数值。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.byte: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定义一个或多个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位数值。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.short: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定义一个或多个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位数值。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.string: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定义一个以空字符结尾的字符串。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.equ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：定义常量值，允许给数值起别名。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.section: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指定将随后的代码或数据放入指定的段。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.text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.data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为预定义的特定段，使用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.section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可以创建新的段来满足特定需求，比如专门的只读数据段（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.rodata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）、未初始化的数据段（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.bss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）等。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.align: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用于对齐数据或代码到特定边界，以优化性能或满足硬件要求。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.extern: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声明外部符号，意味着该符号是在其他文件中定义的，需要由链接器解析。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00355" indent="-300355" algn="just" defTabSz="26670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22680" y="2637790"/>
            <a:ext cx="7178040" cy="1750695"/>
          </a:xfrm>
          <a:prstGeom prst="rect">
            <a:avLst/>
          </a:prstGeom>
        </p:spPr>
        <p:txBody>
          <a:bodyPr>
            <a:noAutofit/>
          </a:bodyPr>
          <a:p>
            <a:pPr marL="266700" algn="ctr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程序连接脚本</a:t>
            </a:r>
            <a:endParaRPr lang="zh-CN" altLang="en-US" sz="4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70890" y="407035"/>
            <a:ext cx="7717155" cy="1750695"/>
          </a:xfrm>
          <a:prstGeom prst="rect">
            <a:avLst/>
          </a:prstGeom>
        </p:spPr>
        <p:txBody>
          <a:bodyPr>
            <a:noAutofit/>
          </a:bodyPr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链接脚本定义了内存布局和控制输入内容如何映射到输出文件。链接脚本里有两个比较重要关键字，分别是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MEMORY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SECTIONS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MEMORY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用于描述内存（比如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ROM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RAM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Flash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等）布局，包括每一块内存的起始地址、大小和属性。</a:t>
            </a:r>
            <a:endParaRPr lang="zh-CN" altLang="en-US" sz="2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SECTIONS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用于描述输入段（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input section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）如何映射到输出段（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output section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）等。</a:t>
            </a:r>
            <a:endParaRPr lang="zh-CN" altLang="en-US" sz="2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93370" y="407035"/>
            <a:ext cx="8689975" cy="1750695"/>
          </a:xfrm>
          <a:prstGeom prst="rect">
            <a:avLst/>
          </a:prstGeom>
        </p:spPr>
        <p:txBody>
          <a:bodyPr>
            <a:noAutofit/>
          </a:bodyPr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MEMORY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&lt;name&gt; [(&lt;attr&gt;)] : ORIGIN = &lt;origin&gt;, LENGTH = &lt;len&gt;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...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name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是内存块的名字，比如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rom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ram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flash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等名字。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attr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是该块内存的属性，有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r(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读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w(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写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x(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等属性。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origin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是该块内存的起始地址，比如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0x10000000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是该块内存的大小，比如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128K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1M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等。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93370" y="407035"/>
            <a:ext cx="8689975" cy="1750695"/>
          </a:xfrm>
          <a:prstGeom prst="rect">
            <a:avLst/>
          </a:prstGeom>
        </p:spPr>
        <p:txBody>
          <a:bodyPr>
            <a:noAutofit/>
          </a:bodyPr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MEMORY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flash (wxa!ri) : ORIGIN = 0x00000000, LENGTH = 32K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ram (wxari) :   ORIGIN = 0x10000000, LENGTH = 16K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93370" y="407035"/>
            <a:ext cx="8689975" cy="1750695"/>
          </a:xfrm>
          <a:prstGeom prst="rect">
            <a:avLst/>
          </a:prstGeom>
        </p:spPr>
        <p:txBody>
          <a:bodyPr>
            <a:noAutofit/>
          </a:bodyPr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SECTIONS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&lt;sections−command&gt;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&lt;sections−command&gt;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...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93370" y="407035"/>
            <a:ext cx="8689975" cy="1750695"/>
          </a:xfrm>
          <a:prstGeom prst="rect">
            <a:avLst/>
          </a:prstGeom>
        </p:spPr>
        <p:txBody>
          <a:bodyPr>
            <a:noAutofit/>
          </a:bodyPr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sections−command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的语法：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section [address] [(type)] :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[AT(lma)]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[ALIGN(section_align) | ALIGN_WITH_INPUT]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[SUBALIGN(subsection_align)]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[constraint]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{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output-section-command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output-section-command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…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} [&gt;region] [AT&gt;lma_region] [:phdr :phdr …] [=fillexp] [,]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93370" y="407035"/>
            <a:ext cx="8689975" cy="1750695"/>
          </a:xfrm>
          <a:prstGeom prst="rect">
            <a:avLst/>
          </a:prstGeom>
        </p:spPr>
        <p:txBody>
          <a:bodyPr>
            <a:noAutofit/>
          </a:bodyPr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section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：输出段名字，常见的有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.text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.data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.bss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等。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address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：输出段的虚拟内存地址（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virtual memory address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VMA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），即运行地址。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AT(lma)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：输出段的加载内存地址（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load memory address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LMA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），即存储地址。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ALIGN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：输出段对齐，以字节为单位。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&gt;region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：指定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VMA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地址。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AT&gt;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：指定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LMA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地址。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40130" y="596265"/>
            <a:ext cx="7254240" cy="5299710"/>
          </a:xfrm>
          <a:prstGeom prst="rect">
            <a:avLst/>
          </a:prstGeom>
        </p:spPr>
        <p:txBody>
          <a:bodyPr>
            <a:noAutofit/>
          </a:bodyPr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开源和免费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RISC-V 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是一个开放标准，任何人都可以自由使用，无需支付专利费用。这使得它在学术界和工业界都得到了广泛支持。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模块化设计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基础指令集是固定的（如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RV32I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RV64I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），其他功能通过可选扩展实现（如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 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等）。用户可以根据需要选择不同的扩展，构建定制化的处理器。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93370" y="407035"/>
            <a:ext cx="8689975" cy="1750695"/>
          </a:xfrm>
          <a:prstGeom prst="rect">
            <a:avLst/>
          </a:prstGeom>
        </p:spPr>
        <p:txBody>
          <a:bodyPr>
            <a:noAutofit/>
          </a:bodyPr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section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：输出段名字，常见的有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.text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.data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.bss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等。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address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：输出段的虚拟内存地址（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virtual memory address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VMA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），即运行地址。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AT(lma)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：输出段的加载内存地址（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load memory address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LMA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），即存储地址。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ALIGN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：输出段对齐，以字节为单位。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&gt;region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：指定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VMA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地址。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AT&gt;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：指定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LMA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地址。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93370" y="407035"/>
            <a:ext cx="8689975" cy="1750695"/>
          </a:xfrm>
          <a:prstGeom prst="rect">
            <a:avLst/>
          </a:prstGeom>
        </p:spPr>
        <p:txBody>
          <a:bodyPr>
            <a:noAutofit/>
          </a:bodyPr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SECTIONS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示例：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/* .text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段：存放可执行代码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*/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.text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: {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PROVIDE(_text_start = .);  //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定义一个符号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_text_start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，表示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.text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段的起始地址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*(.text .text.*)           //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将所有输入文件中的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.text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.text.*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段合并到此段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PROVIDE(_text_end = .);    //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定义一个符号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_text_end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，表示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.text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段的结束地址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. = ALIGN(4);              //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对齐到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4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字节边界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 &gt;flash AT&gt;flash             //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段分配在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flash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内存区域，加载地址也在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flash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93370" y="407035"/>
            <a:ext cx="8689975" cy="1750695"/>
          </a:xfrm>
          <a:prstGeom prst="rect">
            <a:avLst/>
          </a:prstGeom>
        </p:spPr>
        <p:txBody>
          <a:bodyPr>
            <a:noAutofit/>
          </a:bodyPr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/* .lalign </a:t>
            </a:r>
            <a:r>
              <a:rPr lang="zh-CN" altLang="en-US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段：用于对齐</a:t>
            </a: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LMA</a:t>
            </a:r>
            <a:r>
              <a:rPr lang="zh-CN" altLang="en-US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（加载地址）</a:t>
            </a: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*/</a:t>
            </a:r>
            <a:endParaRPr lang="en-US" altLang="zh-CN" sz="1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.lalign</a:t>
            </a: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: {</a:t>
            </a:r>
            <a:endParaRPr lang="en-US" altLang="zh-CN" sz="1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. = ALIGN(4);              // </a:t>
            </a:r>
            <a:r>
              <a:rPr lang="zh-CN" altLang="en-US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对齐到</a:t>
            </a: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4 </a:t>
            </a:r>
            <a:r>
              <a:rPr lang="zh-CN" altLang="en-US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字节边界</a:t>
            </a:r>
            <a:endParaRPr lang="zh-CN" altLang="en-US" sz="1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PROVIDE( </a:t>
            </a:r>
            <a:r>
              <a:rPr lang="en-US" altLang="zh-CN" sz="2000" i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_data_lma</a:t>
            </a: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. );  // </a:t>
            </a:r>
            <a:r>
              <a:rPr lang="zh-CN" altLang="en-US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</a:t>
            </a: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_data_lma </a:t>
            </a:r>
            <a:r>
              <a:rPr lang="zh-CN" altLang="en-US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表示接下来的数据段加载地址（</a:t>
            </a: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LMA</a:t>
            </a:r>
            <a:r>
              <a:rPr lang="zh-CN" altLang="en-US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1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 &gt;flash AT&gt;flash             // </a:t>
            </a:r>
            <a:r>
              <a:rPr lang="zh-CN" altLang="en-US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放置在</a:t>
            </a: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flash </a:t>
            </a:r>
            <a:r>
              <a:rPr lang="zh-CN" altLang="en-US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中，加载地址也在</a:t>
            </a: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flash</a:t>
            </a:r>
            <a:endParaRPr lang="en-US" altLang="zh-CN" sz="1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/* .dalign </a:t>
            </a:r>
            <a:r>
              <a:rPr lang="zh-CN" altLang="en-US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段：用于对齐</a:t>
            </a: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VMA</a:t>
            </a:r>
            <a:r>
              <a:rPr lang="zh-CN" altLang="en-US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（运行地址）</a:t>
            </a: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*/</a:t>
            </a:r>
            <a:endParaRPr lang="en-US" altLang="zh-CN" sz="1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.dalign</a:t>
            </a: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: {</a:t>
            </a:r>
            <a:endParaRPr lang="en-US" altLang="zh-CN" sz="1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. = ALIGN(4);              // </a:t>
            </a:r>
            <a:r>
              <a:rPr lang="zh-CN" altLang="en-US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对齐到</a:t>
            </a: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4 </a:t>
            </a:r>
            <a:r>
              <a:rPr lang="zh-CN" altLang="en-US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字节边界</a:t>
            </a:r>
            <a:endParaRPr lang="zh-CN" altLang="en-US" sz="1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PROVIDE( </a:t>
            </a:r>
            <a:r>
              <a:rPr lang="en-US" altLang="zh-CN" sz="2000" i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_data_start</a:t>
            </a: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. );// </a:t>
            </a:r>
            <a:r>
              <a:rPr lang="zh-CN" altLang="en-US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</a:t>
            </a: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_data_start </a:t>
            </a:r>
            <a:r>
              <a:rPr lang="zh-CN" altLang="en-US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表示数据段运行地址（</a:t>
            </a: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VMA</a:t>
            </a:r>
            <a:r>
              <a:rPr lang="zh-CN" altLang="en-US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1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 </a:t>
            </a:r>
            <a:r>
              <a:rPr lang="en-US" altLang="zh-CN" sz="1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&gt;ram</a:t>
            </a: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AT&gt;flash               // </a:t>
            </a:r>
            <a:r>
              <a:rPr lang="zh-CN" altLang="en-US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运行地址在</a:t>
            </a: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ram</a:t>
            </a:r>
            <a:r>
              <a:rPr lang="zh-CN" altLang="en-US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，但加载地址在</a:t>
            </a:r>
            <a:r>
              <a:rPr lang="en-US" altLang="zh-CN" sz="1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flash</a:t>
            </a:r>
            <a:endParaRPr lang="en-US" altLang="zh-CN" sz="1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93370" y="407035"/>
            <a:ext cx="8689975" cy="1750695"/>
          </a:xfrm>
          <a:prstGeom prst="rect">
            <a:avLst/>
          </a:prstGeom>
        </p:spPr>
        <p:txBody>
          <a:bodyPr>
            <a:noAutofit/>
          </a:bodyPr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/* .data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段：存放已初始化的数据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*/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.data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: {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. = ALIGN(4);              //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对齐到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4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字节边界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*(.sdata .sdata.*)         //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合并小数据段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*(.data .data.*)           //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合并所有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.data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.data.*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段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. = ALIGN(4);              //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对齐到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4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字节边界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 &gt;ram AT&gt;flash               //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运行地址在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ram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，加载地址在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flash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PROVIDE(</a:t>
            </a:r>
            <a:r>
              <a:rPr lang="en-US" altLang="zh-CN" sz="2000" i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_data_end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.);       //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_data_end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表示数据段的结束地址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93370" y="407035"/>
            <a:ext cx="8689975" cy="1750695"/>
          </a:xfrm>
          <a:prstGeom prst="rect">
            <a:avLst/>
          </a:prstGeom>
        </p:spPr>
        <p:txBody>
          <a:bodyPr>
            <a:noAutofit/>
          </a:bodyPr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/* .bss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段：存放未初始化的全局和静态变量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*/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PROVIDE(</a:t>
            </a:r>
            <a:r>
              <a:rPr lang="en-US" altLang="zh-CN" sz="1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_bss_start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.);      //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_bss_start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BSS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段的起始地址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.bss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: {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*(.sbss .sbss.*)           //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合并小的未初始化数据段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*(.bss .bss.*)             //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合并所有的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.bss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.bss.*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段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*(COMMON)                  //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合并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COMMON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符号（未初始化的全局变量）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. = ALIGN(4);              //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对齐到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4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字节边界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} &gt;ram AT&gt;flash               //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运行地址在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ram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，加载地址在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flash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PROVIDE(</a:t>
            </a:r>
            <a:r>
              <a:rPr lang="en-US" altLang="zh-CN" sz="1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_bss_end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.);        //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_bss_end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BSS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段的结束地址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93370" y="407035"/>
            <a:ext cx="8689975" cy="1750695"/>
          </a:xfrm>
          <a:prstGeom prst="rect">
            <a:avLst/>
          </a:prstGeom>
        </p:spPr>
        <p:txBody>
          <a:bodyPr>
            <a:noAutofit/>
          </a:bodyPr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/*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定义栈的起始和结束地址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*/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PROVIDE(_stack_start = _bss_end);       //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栈从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BSS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结束后开始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PROVIDE(</a:t>
            </a:r>
            <a:r>
              <a:rPr lang="en-US" altLang="zh-CN" sz="2000" i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_stack_end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_stack_start + 512); //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栈大小为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512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字节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/*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定义堆的起始地址和大小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*/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PROVIDE(_heap_start = _stack_end);      //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堆紧接着栈开始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PROVIDE(_heap_size = _memory_end - _heap_start); //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堆的大小为剩余内存空间</a:t>
            </a:r>
            <a:endParaRPr lang="zh-CN" altLang="en-US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22680" y="2637790"/>
            <a:ext cx="7178040" cy="1750695"/>
          </a:xfrm>
          <a:prstGeom prst="rect">
            <a:avLst/>
          </a:prstGeom>
        </p:spPr>
        <p:txBody>
          <a:bodyPr>
            <a:noAutofit/>
          </a:bodyPr>
          <a:p>
            <a:pPr marL="266700" algn="ctr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启动代码</a:t>
            </a:r>
            <a:endParaRPr lang="zh-CN" altLang="en-US" sz="4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70890" y="407035"/>
            <a:ext cx="7717155" cy="1750695"/>
          </a:xfrm>
          <a:prstGeom prst="rect">
            <a:avLst/>
          </a:prstGeom>
        </p:spPr>
        <p:txBody>
          <a:bodyPr>
            <a:noAutofit/>
          </a:bodyPr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在嵌入式系统中，启动代码（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Startup Code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）是程序执行的第一段代码，它在主应用程序（如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main() 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函数）运行之前执行，负责初始化系统环境，包括设置堆栈、初始化数据段、清零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BSS 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段，为应用的执行做好准备。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2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43230" y="200660"/>
            <a:ext cx="8566785" cy="1750695"/>
          </a:xfrm>
          <a:prstGeom prst="rect">
            <a:avLst/>
          </a:prstGeom>
        </p:spPr>
        <p:txBody>
          <a:bodyPr>
            <a:noAutofit/>
          </a:bodyPr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.text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_start: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/*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data section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flash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搬运到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ram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*/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	la a0, </a:t>
            </a:r>
            <a:r>
              <a:rPr lang="en-US" altLang="zh-CN" sz="2000" i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_data_lma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	la a1, </a:t>
            </a:r>
            <a:r>
              <a:rPr lang="en-US" altLang="zh-CN" sz="2000" i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_data_start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	la a2, </a:t>
            </a:r>
            <a:r>
              <a:rPr lang="en-US" altLang="zh-CN" sz="2000" i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_data_end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	bgeu a1, a2, 2f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1: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	lw t0, (a0)     /*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flash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中取出一个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word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的数据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*/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	sw t0, (a1)     /*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将取出的数据存入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ram </a:t>
            </a:r>
            <a:r>
              <a:rPr lang="zh-CN" altLang="en-US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中对应位置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*/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	addi a0, a0, 4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	addi a1, a1, 4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	bltu a1, a2, 1b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43230" y="200660"/>
            <a:ext cx="8566785" cy="1750695"/>
          </a:xfrm>
          <a:prstGeom prst="rect">
            <a:avLst/>
          </a:prstGeom>
        </p:spPr>
        <p:txBody>
          <a:bodyPr>
            <a:noAutofit/>
          </a:bodyPr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2: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# Set all bytes in the BSS section to zero.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la      a0, _bss_start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la      a1, _bss_end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bgeu    a0, a1, 2f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1: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sw      zero, (a0)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addi    a0, a0, 4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bltu    a0, a1, 1b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2: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	</a:t>
            </a:r>
            <a:r>
              <a:rPr lang="en-US" altLang="zh-CN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la      sp, _stack_end</a:t>
            </a: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# set the initial stack pointer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	j   	start_kernel      # jump to kernel</a:t>
            </a:r>
            <a:endParaRPr lang="en-US" altLang="zh-CN" sz="2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40130" y="596265"/>
            <a:ext cx="7254240" cy="5299710"/>
          </a:xfrm>
          <a:prstGeom prst="rect">
            <a:avLst/>
          </a:prstGeom>
        </p:spPr>
        <p:txBody>
          <a:bodyPr>
            <a:noAutofit/>
          </a:bodyPr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(3)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可扩展性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支持用户自定义指令扩展（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Custom Extensions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），适合特定领域的加速器设计。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(4)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多平台支持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支持从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32 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位到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128 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位的地址空间和数据宽度（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RV32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RV64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RV128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）。适用于嵌入式系统、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IoT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、通用计算、服务器、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AI 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加速器等。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945" y="347345"/>
            <a:ext cx="8753475" cy="61626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2550" y="3237230"/>
            <a:ext cx="8879840" cy="110680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6600" b="0">
                <a:solidFill>
                  <a:schemeClr val="tx1"/>
                </a:solidFill>
              </a:rPr>
              <a:t>应用程序的动态下载</a:t>
            </a:r>
            <a:endParaRPr lang="zh-CN" sz="6600" b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2080" y="538480"/>
            <a:ext cx="8879840" cy="50774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0">
                <a:solidFill>
                  <a:schemeClr val="tx1"/>
                </a:solidFill>
              </a:rPr>
              <a:t>1</a:t>
            </a:r>
            <a:r>
              <a:rPr lang="zh-CN" altLang="en-US" sz="3600" b="0">
                <a:solidFill>
                  <a:schemeClr val="tx1"/>
                </a:solidFill>
              </a:rPr>
              <a:t>、</a:t>
            </a:r>
            <a:r>
              <a:rPr lang="en-US" altLang="zh-CN" sz="3600" b="0">
                <a:solidFill>
                  <a:schemeClr val="tx1"/>
                </a:solidFill>
              </a:rPr>
              <a:t>key4</a:t>
            </a:r>
            <a:r>
              <a:rPr lang="zh-CN" altLang="en-US" sz="3600" b="0">
                <a:solidFill>
                  <a:schemeClr val="tx1"/>
                </a:solidFill>
              </a:rPr>
              <a:t>：按下，</a:t>
            </a:r>
            <a:r>
              <a:rPr lang="en-US" altLang="zh-CN" sz="3600" b="0">
                <a:solidFill>
                  <a:schemeClr val="tx1"/>
                </a:solidFill>
              </a:rPr>
              <a:t>led4</a:t>
            </a:r>
            <a:r>
              <a:rPr lang="zh-CN" altLang="en-US" sz="3600" b="0">
                <a:solidFill>
                  <a:schemeClr val="tx1"/>
                </a:solidFill>
              </a:rPr>
              <a:t>：亮</a:t>
            </a:r>
            <a:endParaRPr lang="zh-CN" altLang="en-US" sz="3600" b="0">
              <a:solidFill>
                <a:schemeClr val="tx1"/>
              </a:solidFill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0">
                <a:solidFill>
                  <a:schemeClr val="tx1"/>
                </a:solidFill>
              </a:rPr>
              <a:t>目标机进入接收状态</a:t>
            </a:r>
            <a:endParaRPr lang="zh-CN" altLang="en-US" sz="3600" b="0">
              <a:solidFill>
                <a:schemeClr val="tx1"/>
              </a:solidFill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3600" b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0">
                <a:solidFill>
                  <a:schemeClr val="tx1"/>
                </a:solidFill>
              </a:rPr>
              <a:t>2</a:t>
            </a:r>
            <a:r>
              <a:rPr lang="zh-CN" altLang="en-US" sz="3600" b="0">
                <a:solidFill>
                  <a:schemeClr val="tx1"/>
                </a:solidFill>
              </a:rPr>
              <a:t>、主机发送包头，目标机接收后发送</a:t>
            </a:r>
            <a:r>
              <a:rPr lang="en-US" altLang="zh-CN" sz="3600" b="0">
                <a:solidFill>
                  <a:schemeClr val="tx1"/>
                </a:solidFill>
              </a:rPr>
              <a:t>ack</a:t>
            </a:r>
            <a:endParaRPr lang="en-US" altLang="zh-CN" sz="3600" b="0">
              <a:solidFill>
                <a:schemeClr val="tx1"/>
              </a:solidFill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0">
                <a:solidFill>
                  <a:schemeClr val="tx1"/>
                </a:solidFill>
              </a:rPr>
              <a:t>  </a:t>
            </a:r>
            <a:r>
              <a:rPr lang="zh-CN" altLang="en-US" sz="3600" b="0">
                <a:solidFill>
                  <a:schemeClr val="tx1"/>
                </a:solidFill>
              </a:rPr>
              <a:t>主机分包发送，</a:t>
            </a:r>
            <a:r>
              <a:rPr lang="zh-CN" altLang="en-US" sz="3600" b="0">
                <a:solidFill>
                  <a:schemeClr val="tx1"/>
                </a:solidFill>
                <a:sym typeface="+mn-ea"/>
              </a:rPr>
              <a:t>目标机接收后数据后放入</a:t>
            </a:r>
            <a:r>
              <a:rPr lang="en-US" altLang="zh-CN" sz="3600" b="0">
                <a:solidFill>
                  <a:schemeClr val="tx1"/>
                </a:solidFill>
                <a:sym typeface="+mn-ea"/>
              </a:rPr>
              <a:t>ROM</a:t>
            </a:r>
            <a:r>
              <a:rPr lang="zh-CN" altLang="en-US" sz="3600" b="0">
                <a:solidFill>
                  <a:schemeClr val="tx1"/>
                </a:solidFill>
                <a:sym typeface="+mn-ea"/>
              </a:rPr>
              <a:t>中，发送</a:t>
            </a:r>
            <a:r>
              <a:rPr lang="en-US" altLang="zh-CN" sz="3600" b="0">
                <a:solidFill>
                  <a:schemeClr val="tx1"/>
                </a:solidFill>
                <a:sym typeface="+mn-ea"/>
              </a:rPr>
              <a:t>ack</a:t>
            </a:r>
            <a:endParaRPr lang="en-US" altLang="zh-CN" sz="3600" b="0">
              <a:solidFill>
                <a:schemeClr val="tx1"/>
              </a:solidFill>
              <a:sym typeface="+mn-ea"/>
            </a:endParaRPr>
          </a:p>
          <a:p>
            <a:pPr indent="457200" algn="l">
              <a:lnSpc>
                <a:spcPct val="100000"/>
              </a:lnSpc>
              <a:buClrTx/>
              <a:buSzTx/>
              <a:buFontTx/>
            </a:pPr>
            <a:endParaRPr lang="zh-CN" altLang="en-US" sz="3600" b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0">
                <a:solidFill>
                  <a:schemeClr val="tx1"/>
                </a:solidFill>
              </a:rPr>
              <a:t>3</a:t>
            </a:r>
            <a:r>
              <a:rPr lang="zh-CN" altLang="en-US" sz="3600" b="0">
                <a:solidFill>
                  <a:schemeClr val="tx1"/>
                </a:solidFill>
              </a:rPr>
              <a:t>、</a:t>
            </a:r>
            <a:r>
              <a:rPr lang="en-US" altLang="zh-CN" sz="3600" b="0">
                <a:solidFill>
                  <a:schemeClr val="tx1"/>
                </a:solidFill>
              </a:rPr>
              <a:t>reset</a:t>
            </a:r>
            <a:r>
              <a:rPr lang="zh-CN" altLang="en-US" sz="3600" b="0">
                <a:solidFill>
                  <a:schemeClr val="tx1"/>
                </a:solidFill>
              </a:rPr>
              <a:t>：按下，</a:t>
            </a:r>
            <a:r>
              <a:rPr lang="en-US" altLang="zh-CN" sz="3600" b="0">
                <a:solidFill>
                  <a:schemeClr val="tx1"/>
                </a:solidFill>
                <a:sym typeface="+mn-ea"/>
              </a:rPr>
              <a:t>led4</a:t>
            </a:r>
            <a:r>
              <a:rPr lang="zh-CN" altLang="en-US" sz="3600" b="0">
                <a:solidFill>
                  <a:schemeClr val="tx1"/>
                </a:solidFill>
                <a:sym typeface="+mn-ea"/>
              </a:rPr>
              <a:t>：灭</a:t>
            </a:r>
            <a:endParaRPr lang="zh-CN" altLang="en-US" sz="3600" b="0">
              <a:solidFill>
                <a:schemeClr val="tx1"/>
              </a:solidFill>
            </a:endParaRPr>
          </a:p>
          <a:p>
            <a:pPr indent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0">
                <a:solidFill>
                  <a:schemeClr val="tx1"/>
                </a:solidFill>
              </a:rPr>
              <a:t>目标机进入运行状态</a:t>
            </a:r>
            <a:endParaRPr lang="zh-CN" altLang="en-US" sz="3600" b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22680" y="2637790"/>
            <a:ext cx="7178040" cy="1750695"/>
          </a:xfrm>
          <a:prstGeom prst="rect">
            <a:avLst/>
          </a:prstGeom>
        </p:spPr>
        <p:txBody>
          <a:bodyPr>
            <a:noAutofit/>
          </a:bodyPr>
          <a:p>
            <a:pPr marL="266700" algn="ctr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lang="en-US" altLang="zh-CN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RISC-V GCC</a:t>
            </a:r>
            <a:r>
              <a:rPr lang="zh-CN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的示例应用开发</a:t>
            </a:r>
            <a:endParaRPr lang="zh-CN" altLang="en-US" sz="4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22680" y="2637790"/>
            <a:ext cx="7178040" cy="1750695"/>
          </a:xfrm>
          <a:prstGeom prst="rect">
            <a:avLst/>
          </a:prstGeom>
        </p:spPr>
        <p:txBody>
          <a:bodyPr>
            <a:noAutofit/>
          </a:bodyPr>
          <a:p>
            <a:pPr marL="266700" algn="ctr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RISC-V GCC</a:t>
            </a:r>
            <a:r>
              <a:rPr lang="zh-CN" altLang="en-US" sz="4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应用开发工具链</a:t>
            </a:r>
            <a:endParaRPr lang="zh-CN" altLang="en-US" sz="4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70890" y="109855"/>
            <a:ext cx="7717155" cy="1750695"/>
          </a:xfrm>
          <a:prstGeom prst="rect">
            <a:avLst/>
          </a:prstGeom>
        </p:spPr>
        <p:txBody>
          <a:bodyPr>
            <a:noAutofit/>
          </a:bodyPr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交叉编译是指在一个平台上生成另一个平台的可执行代码的过程。</a:t>
            </a:r>
            <a:endParaRPr lang="zh-CN" altLang="en-US" sz="2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使用预编译工具链。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gnu-mcu-eclipse-riscv32-none-gcc-8.2.0-2.2-20190521-0004-win64 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是一个由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GNU MCU Eclipse 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项目提供的、适用于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Windows 64 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位系统的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RISC-V 32 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位交叉编译工具链。这个工具链主要用于裸机嵌入式开发（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bare-metal embedded development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），适用于开发基于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RISC-V 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架构的微控制器。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2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285750" y="1153160"/>
          <a:ext cx="8695690" cy="4876165"/>
        </p:xfrm>
        <a:graphic>
          <a:graphicData uri="http://schemas.openxmlformats.org/drawingml/2006/table">
            <a:tbl>
              <a:tblPr/>
              <a:tblGrid>
                <a:gridCol w="4525010"/>
                <a:gridCol w="4170680"/>
              </a:tblGrid>
              <a:tr h="696595"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Times New Roman" panose="02020603050405020304"/>
                          <a:ea typeface="宋体" panose="02010600030101010101" pitchFamily="2" charset="-122"/>
                        </a:rPr>
                        <a:t>工具</a:t>
                      </a:r>
                      <a:endParaRPr lang="zh-CN" sz="20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3F2FF"/>
                    </a:solidFill>
                  </a:tcPr>
                </a:tc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Times New Roman" panose="02020603050405020304"/>
                          <a:ea typeface="宋体" panose="02010600030101010101" pitchFamily="2" charset="-122"/>
                        </a:rPr>
                        <a:t>说明</a:t>
                      </a:r>
                      <a:endParaRPr lang="zh-CN" sz="20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3F2FF"/>
                    </a:solidFill>
                  </a:tcPr>
                </a:tc>
              </a:tr>
              <a:tr h="696595"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Times New Roman" panose="02020603050405020304"/>
                          <a:ea typeface="Times New Roman" panose="02020603050405020304"/>
                        </a:rPr>
                        <a:t>riscv-none-embed-gcc</a:t>
                      </a:r>
                      <a:endParaRPr lang="en-US" altLang="zh-CN" sz="2000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Times New Roman" panose="02020603050405020304"/>
                          <a:ea typeface="Times New Roman" panose="02020603050405020304"/>
                        </a:rPr>
                        <a:t>GCC </a:t>
                      </a:r>
                      <a:r>
                        <a:rPr lang="zh-CN" sz="2000">
                          <a:latin typeface="Times New Roman" panose="02020603050405020304"/>
                          <a:ea typeface="宋体" panose="02010600030101010101" pitchFamily="2" charset="-122"/>
                        </a:rPr>
                        <a:t>编译器，用于编译 </a:t>
                      </a:r>
                      <a:r>
                        <a:rPr lang="en-US" altLang="zh-CN" sz="2000">
                          <a:latin typeface="Times New Roman" panose="02020603050405020304"/>
                          <a:ea typeface="Times New Roman" panose="02020603050405020304"/>
                        </a:rPr>
                        <a:t>RISC-V </a:t>
                      </a:r>
                      <a:r>
                        <a:rPr lang="zh-CN" sz="2000">
                          <a:latin typeface="Times New Roman" panose="02020603050405020304"/>
                          <a:ea typeface="宋体" panose="02010600030101010101" pitchFamily="2" charset="-122"/>
                        </a:rPr>
                        <a:t>裸机程序</a:t>
                      </a:r>
                      <a:endParaRPr lang="zh-CN" sz="20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6595"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Times New Roman" panose="02020603050405020304"/>
                          <a:ea typeface="Times New Roman" panose="02020603050405020304"/>
                        </a:rPr>
                        <a:t>riscv-none-embed-g++</a:t>
                      </a:r>
                      <a:endParaRPr lang="en-US" altLang="zh-CN" sz="2000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Times New Roman" panose="02020603050405020304"/>
                          <a:ea typeface="Times New Roman" panose="02020603050405020304"/>
                        </a:rPr>
                        <a:t>C++ </a:t>
                      </a:r>
                      <a:r>
                        <a:rPr lang="zh-CN" sz="2000">
                          <a:latin typeface="Times New Roman" panose="02020603050405020304"/>
                          <a:ea typeface="宋体" panose="02010600030101010101" pitchFamily="2" charset="-122"/>
                        </a:rPr>
                        <a:t>编译器</a:t>
                      </a:r>
                      <a:endParaRPr lang="zh-CN" sz="20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6595"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Times New Roman" panose="02020603050405020304"/>
                          <a:ea typeface="Times New Roman" panose="02020603050405020304"/>
                        </a:rPr>
                        <a:t>riscv-none-embed-objcopy</a:t>
                      </a:r>
                      <a:endParaRPr lang="en-US" altLang="zh-CN" sz="2000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Times New Roman" panose="02020603050405020304"/>
                          <a:ea typeface="宋体" panose="02010600030101010101" pitchFamily="2" charset="-122"/>
                        </a:rPr>
                        <a:t>将</a:t>
                      </a:r>
                      <a:r>
                        <a:rPr lang="zh-CN" altLang="en-US" sz="2000">
                          <a:latin typeface="Times New Roman" panose="02020603050405020304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2000">
                          <a:latin typeface="Times New Roman" panose="02020603050405020304"/>
                          <a:ea typeface="Times New Roman" panose="02020603050405020304"/>
                        </a:rPr>
                        <a:t>ELF </a:t>
                      </a:r>
                      <a:r>
                        <a:rPr lang="zh-CN" sz="2000">
                          <a:latin typeface="Times New Roman" panose="02020603050405020304"/>
                          <a:ea typeface="宋体" panose="02010600030101010101" pitchFamily="2" charset="-122"/>
                        </a:rPr>
                        <a:t>文件转换为二进制文件（如 </a:t>
                      </a:r>
                      <a:r>
                        <a:rPr lang="en-US" altLang="zh-CN" sz="2000">
                          <a:latin typeface="Times New Roman" panose="02020603050405020304"/>
                          <a:ea typeface="Times New Roman" panose="02020603050405020304"/>
                        </a:rPr>
                        <a:t>.bin</a:t>
                      </a:r>
                      <a:r>
                        <a:rPr lang="zh-CN" sz="2000">
                          <a:latin typeface="Times New Roman" panose="02020603050405020304"/>
                          <a:ea typeface="宋体" panose="02010600030101010101" pitchFamily="2" charset="-122"/>
                        </a:rPr>
                        <a:t>）</a:t>
                      </a:r>
                      <a:endParaRPr lang="zh-CN" sz="20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6595"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Times New Roman" panose="02020603050405020304"/>
                          <a:ea typeface="Times New Roman" panose="02020603050405020304"/>
                        </a:rPr>
                        <a:t>riscv-none-embed-size</a:t>
                      </a:r>
                      <a:endParaRPr lang="en-US" altLang="zh-CN" sz="2000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Times New Roman" panose="02020603050405020304"/>
                          <a:ea typeface="宋体" panose="02010600030101010101" pitchFamily="2" charset="-122"/>
                        </a:rPr>
                        <a:t>查看程序的内存占用情况</a:t>
                      </a:r>
                      <a:endParaRPr lang="zh-CN" sz="20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6595"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Times New Roman" panose="02020603050405020304"/>
                          <a:ea typeface="Times New Roman" panose="02020603050405020304"/>
                        </a:rPr>
                        <a:t>riscv-none-embed-objdump</a:t>
                      </a:r>
                      <a:endParaRPr lang="en-US" altLang="zh-CN" sz="2000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Times New Roman" panose="02020603050405020304"/>
                          <a:ea typeface="宋体" panose="02010600030101010101" pitchFamily="2" charset="-122"/>
                        </a:rPr>
                        <a:t>反汇编</a:t>
                      </a:r>
                      <a:r>
                        <a:rPr lang="zh-CN" altLang="en-US" sz="2000">
                          <a:latin typeface="Times New Roman" panose="02020603050405020304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2000">
                          <a:latin typeface="Times New Roman" panose="02020603050405020304"/>
                          <a:ea typeface="Times New Roman" panose="02020603050405020304"/>
                        </a:rPr>
                        <a:t>ELF </a:t>
                      </a:r>
                      <a:r>
                        <a:rPr lang="zh-CN" sz="2000">
                          <a:latin typeface="Times New Roman" panose="02020603050405020304"/>
                          <a:ea typeface="宋体" panose="02010600030101010101" pitchFamily="2" charset="-122"/>
                        </a:rPr>
                        <a:t>文件</a:t>
                      </a:r>
                      <a:endParaRPr lang="zh-CN" sz="20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6595"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Times New Roman" panose="02020603050405020304"/>
                          <a:ea typeface="Times New Roman" panose="02020603050405020304"/>
                        </a:rPr>
                        <a:t>riscv-none-embed-gdb</a:t>
                      </a:r>
                      <a:endParaRPr lang="en-US" altLang="zh-CN" sz="2000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6350" indent="266700" algn="just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Times New Roman" panose="02020603050405020304"/>
                          <a:ea typeface="Times New Roman" panose="02020603050405020304"/>
                        </a:rPr>
                        <a:t>GDB </a:t>
                      </a:r>
                      <a:r>
                        <a:rPr lang="zh-CN" sz="2000">
                          <a:latin typeface="Times New Roman" panose="02020603050405020304"/>
                          <a:ea typeface="宋体" panose="02010600030101010101" pitchFamily="2" charset="-122"/>
                        </a:rPr>
                        <a:t>调试器，用于调试嵌入式程序</a:t>
                      </a:r>
                      <a:endParaRPr lang="zh-CN" sz="20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2230" marR="62230" marT="28575" marB="28575" anchor="ctr" anchorCtr="0">
                    <a:lnL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E8EAF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70890" y="109855"/>
            <a:ext cx="7717155" cy="1750695"/>
          </a:xfrm>
          <a:prstGeom prst="rect">
            <a:avLst/>
          </a:prstGeom>
        </p:spPr>
        <p:txBody>
          <a:bodyPr>
            <a:noAutofit/>
          </a:bodyPr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RISC-V ELF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Executable and Linkable Format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）文件是一种用于可执行文件、目标代码、共享库和核心转储的标准文件格式。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ELF 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文件格式是跨平台的，支持多种架构，包括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RISC-V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。对于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RISC-V 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架构而言，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ELF 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文件不仅包含了程序代码，还包括了数据、符号表、重定位信息等，这些对链接器和加载器来说至关重要。</a:t>
            </a:r>
            <a:endParaRPr lang="zh-CN" altLang="en-US" sz="2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图片 -2147482608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" y="787400"/>
            <a:ext cx="8646795" cy="51860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70890" y="316230"/>
            <a:ext cx="7717155" cy="1750695"/>
          </a:xfrm>
          <a:prstGeom prst="rect">
            <a:avLst/>
          </a:prstGeom>
        </p:spPr>
        <p:txBody>
          <a:bodyPr>
            <a:noAutofit/>
          </a:bodyPr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通常，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cpu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并不能识别这些信息，只有一些特定的操作系统才能识别这些信息，所以需使用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objcopy</a:t>
            </a:r>
            <a:r>
              <a:rPr lang="zh-CN" altLang="en-US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命令去掉这些处理器无法识别的内容，留下处理器可以识别的内容。</a:t>
            </a:r>
            <a:endParaRPr lang="zh-CN" altLang="en-US" sz="28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TABLE_ENDDRAG_ORIGIN_RECT" val="551*268"/>
  <p:tag name="TABLE_ENDDRAG_RECT" val="92*181*551*268"/>
</p:tagLst>
</file>

<file path=ppt/tags/tag7.xml><?xml version="1.0" encoding="utf-8"?>
<p:tagLst xmlns:p="http://schemas.openxmlformats.org/presentationml/2006/main">
  <p:tag name="TABLE_ENDDRAG_ORIGIN_RECT" val="656*383"/>
  <p:tag name="TABLE_ENDDRAG_RECT" val="50*90*656*383"/>
</p:tagLst>
</file>

<file path=ppt/tags/tag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自定义 9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01F67"/>
      </a:accent1>
      <a:accent2>
        <a:srgbClr val="003BBE"/>
      </a:accent2>
      <a:accent3>
        <a:srgbClr val="44C5FF"/>
      </a:accent3>
      <a:accent4>
        <a:srgbClr val="9BE1FC"/>
      </a:accent4>
      <a:accent5>
        <a:srgbClr val="646464"/>
      </a:accent5>
      <a:accent6>
        <a:srgbClr val="A3A3A3"/>
      </a:accent6>
      <a:hlink>
        <a:srgbClr val="1D4787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13079</Words>
  <Application>WPS 演示</Application>
  <PresentationFormat>全屏显示(4:3)</PresentationFormat>
  <Paragraphs>616</Paragraphs>
  <Slides>103</Slides>
  <Notes>99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103</vt:i4>
      </vt:variant>
    </vt:vector>
  </HeadingPairs>
  <TitlesOfParts>
    <vt:vector size="122" baseType="lpstr">
      <vt:lpstr>Arial</vt:lpstr>
      <vt:lpstr>宋体</vt:lpstr>
      <vt:lpstr>Wingdings</vt:lpstr>
      <vt:lpstr>Tahoma</vt:lpstr>
      <vt:lpstr>SimHei</vt:lpstr>
      <vt:lpstr>汉仪中黑简</vt:lpstr>
      <vt:lpstr>Myriad Pro</vt:lpstr>
      <vt:lpstr>STKaiti</vt:lpstr>
      <vt:lpstr>Times New Roman</vt:lpstr>
      <vt:lpstr>Impact</vt:lpstr>
      <vt:lpstr>Microsoft YaHei</vt:lpstr>
      <vt:lpstr>Arial Unicode MS</vt:lpstr>
      <vt:lpstr>Times New Roman</vt:lpstr>
      <vt:lpstr>Wingdings</vt:lpstr>
      <vt:lpstr>Wingdings</vt:lpstr>
      <vt:lpstr>Segoe Print</vt:lpstr>
      <vt:lpstr>Advent Pro</vt:lpstr>
      <vt:lpstr>默认设计模板</vt:lpstr>
      <vt:lpstr>主题5</vt:lpstr>
      <vt:lpstr>基于FPGA的RISC-V CPU硬件及其SoC系统的设计</vt:lpstr>
      <vt:lpstr>基于FPGA的RISC-V CPU硬件及其SoC系统的设计</vt:lpstr>
      <vt:lpstr>基于FPGA的RISC-V CPU硬件及其SoC系统的设计</vt:lpstr>
      <vt:lpstr>基于FPGA的RISC-V CPU硬件及其SoC系统的设计</vt:lpstr>
      <vt:lpstr>基于FPGA的RISC-V CPU硬件及其SoC系统的设计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Verilog HDL基础</dc:title>
  <dc:creator/>
  <cp:lastModifiedBy>WPS_1668323330</cp:lastModifiedBy>
  <cp:revision>517</cp:revision>
  <dcterms:created xsi:type="dcterms:W3CDTF">2001-06-11T07:30:00Z</dcterms:created>
  <dcterms:modified xsi:type="dcterms:W3CDTF">2025-10-22T08:08:39Z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ICV">
    <vt:lpwstr>5C0BD5EB9D8A4D179E8BA796E2A9E8F1_12</vt:lpwstr>
  </property>
</Properties>
</file>